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309" r:id="rId6"/>
    <p:sldId id="319" r:id="rId7"/>
    <p:sldId id="312" r:id="rId8"/>
    <p:sldId id="313" r:id="rId9"/>
    <p:sldId id="320" r:id="rId10"/>
    <p:sldId id="316" r:id="rId11"/>
    <p:sldId id="317" r:id="rId12"/>
    <p:sldId id="314" r:id="rId13"/>
    <p:sldId id="260" r:id="rId14"/>
    <p:sldId id="261" r:id="rId15"/>
    <p:sldId id="262" r:id="rId16"/>
    <p:sldId id="263" r:id="rId17"/>
    <p:sldId id="291" r:id="rId18"/>
    <p:sldId id="292" r:id="rId19"/>
    <p:sldId id="294" r:id="rId20"/>
    <p:sldId id="295" r:id="rId21"/>
    <p:sldId id="296" r:id="rId22"/>
    <p:sldId id="297" r:id="rId23"/>
    <p:sldId id="298" r:id="rId24"/>
    <p:sldId id="303" r:id="rId25"/>
    <p:sldId id="299" r:id="rId26"/>
    <p:sldId id="300" r:id="rId27"/>
    <p:sldId id="322" r:id="rId28"/>
    <p:sldId id="286" r:id="rId29"/>
    <p:sldId id="306" r:id="rId30"/>
    <p:sldId id="321" r:id="rId31"/>
    <p:sldId id="318" r:id="rId32"/>
    <p:sldId id="323" r:id="rId33"/>
    <p:sldId id="304" r:id="rId34"/>
    <p:sldId id="305" r:id="rId35"/>
    <p:sldId id="302" r:id="rId36"/>
    <p:sldId id="307" r:id="rId37"/>
    <p:sldId id="308" r:id="rId3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4382" autoAdjust="0"/>
  </p:normalViewPr>
  <p:slideViewPr>
    <p:cSldViewPr>
      <p:cViewPr varScale="1">
        <p:scale>
          <a:sx n="98" d="100"/>
          <a:sy n="98" d="100"/>
        </p:scale>
        <p:origin x="546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7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missing line is because it is driven by a test in another subproject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C23E9-FA09-354B-0FF7-44403538A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25F37-FA9E-8547-F6B8-7758255AD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3C0AD-D80B-0135-2A0E-BA52CB7D4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missing line is because it is driven by a test in another subproject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5B1A-0F33-5389-2C86-890A85B31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from 26-09-2024 of </a:t>
            </a:r>
            <a:r>
              <a:rPr lang="en-US" dirty="0" err="1"/>
              <a:t>hotstone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5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from 26-09-2024 of </a:t>
            </a:r>
            <a:r>
              <a:rPr lang="en-US" dirty="0" err="1"/>
              <a:t>hotstone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2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Meta: Code in </a:t>
            </a:r>
            <a:r>
              <a:rPr lang="en-DK" dirty="0" err="1"/>
              <a:t>frs</a:t>
            </a:r>
            <a:r>
              <a:rPr lang="en-DK" dirty="0"/>
              <a:t>/project/</a:t>
            </a:r>
            <a:r>
              <a:rPr lang="en-GB" dirty="0"/>
              <a:t>D</a:t>
            </a:r>
            <a:r>
              <a:rPr lang="en-DK" dirty="0" err="1"/>
              <a:t>anish</a:t>
            </a:r>
            <a:r>
              <a:rPr lang="en-DK" dirty="0"/>
              <a:t>-top-skat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3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C359C-EE37-48F7-84B7-38B5484748F5}" type="slidenum">
              <a:rPr lang="da-DK" altLang="en-US" sz="1200"/>
              <a:pPr eaLnBrk="1" hangingPunct="1">
                <a:spcBef>
                  <a:spcPct val="0"/>
                </a:spcBef>
              </a:pPr>
              <a:t>22</a:t>
            </a:fld>
            <a:endParaRPr lang="da-DK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4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/>
              <a:t>Answer: ace og abd</a:t>
            </a:r>
            <a:endParaRPr lang="en-US" altLang="da-DK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2C4BE-DFC3-4478-8C41-F0ED49D428F6}" type="slidenum">
              <a:rPr lang="da-DK" altLang="en-US" sz="1200"/>
              <a:pPr eaLnBrk="1" hangingPunct="1">
                <a:spcBef>
                  <a:spcPct val="0"/>
                </a:spcBef>
              </a:pPr>
              <a:t>25</a:t>
            </a:fld>
            <a:endParaRPr lang="da-DK" altLang="en-US" sz="1200"/>
          </a:p>
        </p:txBody>
      </p:sp>
    </p:spTree>
    <p:extLst>
      <p:ext uri="{BB962C8B-B14F-4D97-AF65-F5344CB8AC3E}">
        <p14:creationId xmlns:p14="http://schemas.microsoft.com/office/powerpoint/2010/main" val="3325487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6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Code Coverage</a:t>
            </a:r>
          </a:p>
          <a:p>
            <a:pPr>
              <a:defRPr/>
            </a:pPr>
            <a:r>
              <a:rPr lang="en-US" noProof="0" dirty="0"/>
              <a:t>Quality of your Test Cases (?)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31DE-51E9-7FAA-B29F-1A397A96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But good to find weak spots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96F8-CDB9-DFDF-B4CF-3B8B3D11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Coverage helps me to spot aspects I have overlooked</a:t>
            </a:r>
          </a:p>
          <a:p>
            <a:pPr lvl="1"/>
            <a:r>
              <a:rPr lang="en-US" dirty="0"/>
              <a:t>Often the </a:t>
            </a:r>
            <a:r>
              <a:rPr lang="en-US" i="1" dirty="0"/>
              <a:t>red lines are in error handling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Server side</a:t>
            </a:r>
            <a:br>
              <a:rPr lang="en-US" dirty="0"/>
            </a:br>
            <a:r>
              <a:rPr lang="en-US" dirty="0"/>
              <a:t>code to</a:t>
            </a:r>
            <a:br>
              <a:rPr lang="en-US" dirty="0"/>
            </a:br>
            <a:r>
              <a:rPr lang="en-US" dirty="0"/>
              <a:t>handle Card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0CBF-9C29-0B38-1D0B-FFAEE351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F6050-2813-6DAA-DDA7-B6AEB935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23C5C-D561-203C-DAE8-6EB6CE8D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152AA-8C2A-FC62-FBC4-5ACC4FE2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67430"/>
            <a:ext cx="5794953" cy="39475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056B7E-633D-6E5E-E9AE-3D35ADCF8310}"/>
              </a:ext>
            </a:extLst>
          </p:cNvPr>
          <p:cNvSpPr/>
          <p:nvPr/>
        </p:nvSpPr>
        <p:spPr>
          <a:xfrm>
            <a:off x="2971800" y="3009900"/>
            <a:ext cx="2590800" cy="380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6E3545-E908-95B9-D1CC-75FAC0825FD7}"/>
              </a:ext>
            </a:extLst>
          </p:cNvPr>
          <p:cNvSpPr/>
          <p:nvPr/>
        </p:nvSpPr>
        <p:spPr>
          <a:xfrm>
            <a:off x="2667000" y="4991100"/>
            <a:ext cx="5715000" cy="7238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31DE-51E9-7FAA-B29F-1A397A96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96F8-CDB9-DFDF-B4CF-3B8B3D11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0CBF-9C29-0B38-1D0B-FFAEE351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F6050-2813-6DAA-DDA7-B6AEB935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23C5C-D561-203C-DAE8-6EB6CE8D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152AA-8C2A-FC62-FBC4-5ACC4FE2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05" y="762000"/>
            <a:ext cx="6879395" cy="46863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6E3545-E908-95B9-D1CC-75FAC0825FD7}"/>
              </a:ext>
            </a:extLst>
          </p:cNvPr>
          <p:cNvSpPr/>
          <p:nvPr/>
        </p:nvSpPr>
        <p:spPr>
          <a:xfrm>
            <a:off x="1468120" y="4546601"/>
            <a:ext cx="6685280" cy="10030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F262F7-3FD9-0D4E-4CA7-2D11B4078E24}"/>
              </a:ext>
            </a:extLst>
          </p:cNvPr>
          <p:cNvSpPr/>
          <p:nvPr/>
        </p:nvSpPr>
        <p:spPr>
          <a:xfrm rot="514204">
            <a:off x="4191000" y="1358635"/>
            <a:ext cx="4114800" cy="165126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card not found in the </a:t>
            </a:r>
            <a:r>
              <a:rPr lang="en-US" dirty="0" err="1"/>
              <a:t>nameService</a:t>
            </a:r>
            <a:r>
              <a:rPr lang="en-US" dirty="0"/>
              <a:t> then the server will fail!</a:t>
            </a:r>
          </a:p>
          <a:p>
            <a:pPr algn="ctr"/>
            <a:r>
              <a:rPr lang="en-US" dirty="0"/>
              <a:t>Maybe crash!</a:t>
            </a:r>
          </a:p>
          <a:p>
            <a:pPr algn="ctr"/>
            <a:r>
              <a:rPr lang="en-US"/>
              <a:t>Better fix that!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1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Adequacy Criteria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443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Criteria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There are numerous adequacy criteria. WB focus on </a:t>
            </a:r>
            <a:r>
              <a:rPr lang="en-US" altLang="en-US" i="1" noProof="0" dirty="0"/>
              <a:t>program-based criteria</a:t>
            </a:r>
            <a:r>
              <a:rPr lang="en-US" altLang="en-US" noProof="0" dirty="0"/>
              <a:t> but others are useful also in BB and other types of testing.</a:t>
            </a:r>
          </a:p>
          <a:p>
            <a:pPr eaLnBrk="1" hangingPunct="1"/>
            <a:r>
              <a:rPr lang="en-US" altLang="en-US" noProof="0" dirty="0"/>
              <a:t>WB criteria</a:t>
            </a:r>
          </a:p>
          <a:p>
            <a:pPr lvl="1" eaLnBrk="1" hangingPunct="1"/>
            <a:r>
              <a:rPr lang="en-US" altLang="en-US" noProof="0" dirty="0"/>
              <a:t>statement coverage</a:t>
            </a:r>
          </a:p>
          <a:p>
            <a:pPr lvl="1" eaLnBrk="1" hangingPunct="1"/>
            <a:r>
              <a:rPr lang="en-US" altLang="en-US" dirty="0"/>
              <a:t>m</a:t>
            </a:r>
            <a:r>
              <a:rPr lang="en-US" altLang="en-US" noProof="0" dirty="0" err="1"/>
              <a:t>ethod</a:t>
            </a:r>
            <a:r>
              <a:rPr lang="en-US" altLang="en-US" noProof="0" dirty="0"/>
              <a:t> coverage</a:t>
            </a:r>
          </a:p>
          <a:p>
            <a:pPr lvl="1" eaLnBrk="1" hangingPunct="1"/>
            <a:r>
              <a:rPr lang="en-US" altLang="en-US" noProof="0" dirty="0"/>
              <a:t>decision coverage</a:t>
            </a:r>
          </a:p>
          <a:p>
            <a:pPr lvl="1" eaLnBrk="1" hangingPunct="1"/>
            <a:r>
              <a:rPr lang="en-US" altLang="en-US" noProof="0" dirty="0"/>
              <a:t>path coverage, and many more</a:t>
            </a:r>
          </a:p>
          <a:p>
            <a:pPr eaLnBrk="1" hangingPunct="1"/>
            <a:r>
              <a:rPr lang="en-US" altLang="en-US" noProof="0" dirty="0"/>
              <a:t>Other types of criteria</a:t>
            </a:r>
          </a:p>
          <a:p>
            <a:pPr lvl="1" eaLnBrk="1" hangingPunct="1"/>
            <a:r>
              <a:rPr lang="en-US" altLang="en-US" noProof="0" dirty="0"/>
              <a:t>use case coverage (system level)</a:t>
            </a:r>
          </a:p>
          <a:p>
            <a:pPr lvl="1" eaLnBrk="1" hangingPunct="1"/>
            <a:r>
              <a:rPr lang="en-US" altLang="en-US" noProof="0" dirty="0"/>
              <a:t>interface coverage (integration level)</a:t>
            </a:r>
          </a:p>
          <a:p>
            <a:pPr lvl="1" eaLnBrk="1" hangingPunct="1"/>
            <a:endParaRPr lang="en-US" alt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705100"/>
            <a:ext cx="5400675" cy="5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6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Aspects of WB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WB look at code</a:t>
            </a:r>
          </a:p>
          <a:p>
            <a:pPr lvl="1" eaLnBrk="1" hangingPunct="1"/>
            <a:r>
              <a:rPr lang="en-US" altLang="en-US" noProof="0" dirty="0"/>
              <a:t>Corollary: </a:t>
            </a:r>
          </a:p>
          <a:p>
            <a:pPr lvl="2" eaLnBrk="1" hangingPunct="1"/>
            <a:r>
              <a:rPr lang="en-US" altLang="en-US" noProof="0" dirty="0"/>
              <a:t>WB does not start until late in the development process</a:t>
            </a:r>
          </a:p>
          <a:p>
            <a:pPr lvl="2" eaLnBrk="1" hangingPunct="1"/>
            <a:r>
              <a:rPr lang="en-US" altLang="en-US" noProof="0" dirty="0"/>
              <a:t>BB can be started earlier than WB</a:t>
            </a:r>
          </a:p>
          <a:p>
            <a:pPr lvl="1" eaLnBrk="1" hangingPunct="1"/>
            <a:r>
              <a:rPr lang="en-US" altLang="en-US" noProof="0" dirty="0"/>
              <a:t>Corollary:</a:t>
            </a:r>
          </a:p>
          <a:p>
            <a:pPr lvl="2" eaLnBrk="1" hangingPunct="1"/>
            <a:r>
              <a:rPr lang="en-US" altLang="en-US" noProof="0" dirty="0"/>
              <a:t>WB is only feasible for smaller UUTs</a:t>
            </a:r>
          </a:p>
          <a:p>
            <a:pPr lvl="3" eaLnBrk="1" hangingPunct="1"/>
            <a:r>
              <a:rPr lang="en-US" altLang="en-US" noProof="0" dirty="0"/>
              <a:t>because the flow graphs (see later) explode in large units</a:t>
            </a:r>
          </a:p>
          <a:p>
            <a:pPr lvl="2" eaLnBrk="1" hangingPunct="1"/>
            <a:r>
              <a:rPr lang="en-US" altLang="en-US" noProof="0" dirty="0"/>
              <a:t>BB can be used all the way to system level</a:t>
            </a:r>
          </a:p>
          <a:p>
            <a:pPr lvl="1" eaLnBrk="1" hangingPunct="1"/>
            <a:r>
              <a:rPr lang="en-US" altLang="en-US" noProof="0" dirty="0"/>
              <a:t>Corollary:</a:t>
            </a:r>
          </a:p>
          <a:p>
            <a:pPr lvl="2" eaLnBrk="1" hangingPunct="1"/>
            <a:r>
              <a:rPr lang="en-US" altLang="en-US" noProof="0" dirty="0"/>
              <a:t>WB is expensive for unstable UUTs</a:t>
            </a:r>
          </a:p>
          <a:p>
            <a:pPr lvl="3" eaLnBrk="1" hangingPunct="1"/>
            <a:r>
              <a:rPr lang="en-US" altLang="en-US" noProof="0" dirty="0"/>
              <a:t>because implementation changes invalidate the analysis!</a:t>
            </a:r>
          </a:p>
          <a:p>
            <a:pPr lvl="2" eaLnBrk="1" hangingPunct="1"/>
            <a:r>
              <a:rPr lang="en-US" altLang="en-US" noProof="0" dirty="0"/>
              <a:t>BB survives if the behavior + interface are stable</a:t>
            </a:r>
          </a:p>
        </p:txBody>
      </p:sp>
    </p:spTree>
    <p:extLst>
      <p:ext uri="{BB962C8B-B14F-4D97-AF65-F5344CB8AC3E}">
        <p14:creationId xmlns:p14="http://schemas.microsoft.com/office/powerpoint/2010/main" val="363148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 WB Coverage types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Overall</a:t>
            </a:r>
            <a:r>
              <a:rPr lang="en-DK" altLang="en-US" noProof="0" dirty="0"/>
              <a:t>,</a:t>
            </a:r>
            <a:r>
              <a:rPr lang="en-US" altLang="en-US" noProof="0" dirty="0"/>
              <a:t> there are a number of metrics for coverage:</a:t>
            </a:r>
          </a:p>
          <a:p>
            <a:pPr lvl="1" eaLnBrk="1" hangingPunct="1"/>
            <a:r>
              <a:rPr lang="en-US" altLang="en-US" noProof="0" dirty="0"/>
              <a:t>statement coverage</a:t>
            </a:r>
          </a:p>
          <a:p>
            <a:pPr lvl="1" eaLnBrk="1" hangingPunct="1"/>
            <a:r>
              <a:rPr lang="en-US" altLang="en-US" noProof="0" dirty="0"/>
              <a:t>decision coverage</a:t>
            </a:r>
          </a:p>
          <a:p>
            <a:pPr lvl="1" eaLnBrk="1" hangingPunct="1"/>
            <a:r>
              <a:rPr lang="en-US" altLang="en-US" noProof="0" dirty="0">
                <a:solidFill>
                  <a:schemeClr val="accent6">
                    <a:lumMod val="50000"/>
                  </a:schemeClr>
                </a:solidFill>
              </a:rPr>
              <a:t>condition coverage</a:t>
            </a:r>
          </a:p>
          <a:p>
            <a:pPr lvl="1" eaLnBrk="1" hangingPunct="1"/>
            <a:r>
              <a:rPr lang="en-US" altLang="en-US" noProof="0" dirty="0">
                <a:solidFill>
                  <a:schemeClr val="accent6">
                    <a:lumMod val="50000"/>
                  </a:schemeClr>
                </a:solidFill>
              </a:rPr>
              <a:t>decision/condition coverage</a:t>
            </a:r>
          </a:p>
          <a:p>
            <a:pPr lvl="1" eaLnBrk="1" hangingPunct="1"/>
            <a:r>
              <a:rPr lang="en-US" altLang="en-US" noProof="0" dirty="0">
                <a:solidFill>
                  <a:schemeClr val="accent6">
                    <a:lumMod val="50000"/>
                  </a:schemeClr>
                </a:solidFill>
              </a:rPr>
              <a:t>multiple-condition coverage</a:t>
            </a:r>
          </a:p>
          <a:p>
            <a:pPr lvl="1" eaLnBrk="1" hangingPunct="1"/>
            <a:r>
              <a:rPr lang="en-US" altLang="en-US" noProof="0" dirty="0">
                <a:solidFill>
                  <a:schemeClr val="accent6">
                    <a:lumMod val="50000"/>
                  </a:schemeClr>
                </a:solidFill>
              </a:rPr>
              <a:t>path coverage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They all relate to the </a:t>
            </a:r>
            <a:r>
              <a:rPr lang="en-US" altLang="en-US" i="1" noProof="0" dirty="0"/>
              <a:t>flow graph</a:t>
            </a:r>
            <a:r>
              <a:rPr lang="en-US" altLang="en-US" noProof="0" dirty="0"/>
              <a:t> of code.</a:t>
            </a:r>
          </a:p>
        </p:txBody>
      </p:sp>
    </p:spTree>
    <p:extLst>
      <p:ext uri="{BB962C8B-B14F-4D97-AF65-F5344CB8AC3E}">
        <p14:creationId xmlns:p14="http://schemas.microsoft.com/office/powerpoint/2010/main" val="391806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Flow graph</a:t>
            </a:r>
            <a:r>
              <a:rPr lang="en-DK" altLang="en-US" noProof="0" dirty="0"/>
              <a:t>/Flow chart</a:t>
            </a:r>
            <a:endParaRPr lang="en-US" altLang="en-US" noProof="0" dirty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The flow graph (Da: Rute diagram) is simply </a:t>
            </a:r>
            <a:r>
              <a:rPr lang="en-DK" altLang="en-US" dirty="0"/>
              <a:t>a diagram</a:t>
            </a:r>
            <a:r>
              <a:rPr lang="en-US" altLang="en-US" noProof="0" dirty="0"/>
              <a:t> that </a:t>
            </a:r>
            <a:r>
              <a:rPr lang="en-DK" altLang="en-US" noProof="0" dirty="0"/>
              <a:t>shows the flow of execution</a:t>
            </a:r>
            <a:r>
              <a:rPr lang="en-US" altLang="en-US" noProof="0" dirty="0"/>
              <a:t>.</a:t>
            </a:r>
            <a:r>
              <a:rPr lang="en-DK" altLang="en-US" noProof="0" dirty="0"/>
              <a:t> Really old school </a:t>
            </a:r>
            <a:r>
              <a:rPr lang="en-DK" altLang="en-US" noProof="0" dirty="0">
                <a:sym typeface="Wingdings" panose="05000000000000000000" pitchFamily="2" charset="2"/>
              </a:rPr>
              <a:t></a:t>
            </a:r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It defines a graph where nodes are </a:t>
            </a:r>
            <a:r>
              <a:rPr lang="en-US" altLang="en-US" i="1" noProof="0" dirty="0"/>
              <a:t>basic primes </a:t>
            </a:r>
            <a:r>
              <a:rPr lang="en-US" altLang="en-US" noProof="0" dirty="0"/>
              <a:t>(block, decision, iteration) and edges are control flow between them (the </a:t>
            </a:r>
            <a:r>
              <a:rPr lang="en-US" altLang="en-US" noProof="0" dirty="0" err="1"/>
              <a:t>ProgramCounter</a:t>
            </a:r>
            <a:r>
              <a:rPr lang="en-US" altLang="en-US" noProof="0" dirty="0"/>
              <a:t> </a:t>
            </a:r>
            <a:r>
              <a:rPr lang="en-US" altLang="en-US" noProof="0" dirty="0">
                <a:sym typeface="Wingdings" pitchFamily="2" charset="2"/>
              </a:rPr>
              <a:t>).</a:t>
            </a:r>
            <a:endParaRPr lang="en-US" alt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DFDF6-B40B-291F-1ED3-3FD9F410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053814"/>
            <a:ext cx="239096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BF10-E37C-4232-9D88-2C1C001B8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66EB9-EAB1-4FBD-81A8-67B6BF318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Danish Tax</a:t>
            </a:r>
          </a:p>
        </p:txBody>
      </p:sp>
    </p:spTree>
    <p:extLst>
      <p:ext uri="{BB962C8B-B14F-4D97-AF65-F5344CB8AC3E}">
        <p14:creationId xmlns:p14="http://schemas.microsoft.com/office/powerpoint/2010/main" val="174371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26C9-FB2E-419C-9678-B27F17FB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Complex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77BFE-3425-4C8B-BF88-FD3B4CAD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Danish </a:t>
            </a:r>
            <a:r>
              <a:rPr lang="en-US" dirty="0" err="1"/>
              <a:t>Topskat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Limitation</a:t>
            </a:r>
          </a:p>
          <a:p>
            <a:pPr lvl="1"/>
            <a:r>
              <a:rPr lang="en-US" dirty="0"/>
              <a:t>Only look at </a:t>
            </a:r>
            <a:r>
              <a:rPr lang="en-US" i="1" dirty="0"/>
              <a:t>unmarried</a:t>
            </a:r>
            <a:r>
              <a:rPr lang="en-US" dirty="0"/>
              <a:t> person (which simplifies it greatly)</a:t>
            </a:r>
          </a:p>
          <a:p>
            <a:pPr lvl="1"/>
            <a:r>
              <a:rPr lang="en-US" dirty="0"/>
              <a:t>Exercise: complete the analysis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11C-A698-40DC-BDB2-1ADC788A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9AA19-8689-4B46-B4F2-40C2FB93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8D3F6-44FF-447E-9507-881E95E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E1081-F915-4F33-B2C9-CD93A8E15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85900"/>
            <a:ext cx="7239000" cy="18002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E3F246-6078-4AED-ABFC-15AAF1490AD5}"/>
              </a:ext>
            </a:extLst>
          </p:cNvPr>
          <p:cNvCxnSpPr/>
          <p:nvPr/>
        </p:nvCxnSpPr>
        <p:spPr>
          <a:xfrm>
            <a:off x="3733800" y="2095500"/>
            <a:ext cx="144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1DBFBE-9D30-4AD1-98B5-B5023E99FE1D}"/>
              </a:ext>
            </a:extLst>
          </p:cNvPr>
          <p:cNvCxnSpPr/>
          <p:nvPr/>
        </p:nvCxnSpPr>
        <p:spPr>
          <a:xfrm>
            <a:off x="1600200" y="2628900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7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D6D0-2CEB-4B99-8385-4B027CD4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CF4A6-7785-44C8-96EA-C87C8582C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– functional – approach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EC analysis?</a:t>
            </a:r>
          </a:p>
          <a:p>
            <a:pPr lvl="1"/>
            <a:r>
              <a:rPr lang="en-US" dirty="0"/>
              <a:t>Booleans</a:t>
            </a:r>
          </a:p>
          <a:p>
            <a:pPr lvl="2"/>
            <a:r>
              <a:rPr lang="en-US" dirty="0"/>
              <a:t>Below and above ‘</a:t>
            </a:r>
            <a:r>
              <a:rPr lang="en-US" dirty="0" err="1"/>
              <a:t>bundfradrag</a:t>
            </a:r>
            <a:r>
              <a:rPr lang="en-US" dirty="0"/>
              <a:t>’</a:t>
            </a:r>
          </a:p>
          <a:p>
            <a:pPr lvl="3"/>
            <a:r>
              <a:rPr lang="en-US" dirty="0"/>
              <a:t>531.000 for personal income			true/false</a:t>
            </a:r>
          </a:p>
          <a:p>
            <a:pPr lvl="3"/>
            <a:r>
              <a:rPr lang="en-US" dirty="0"/>
              <a:t>45.800 for capital income			true/false</a:t>
            </a:r>
          </a:p>
          <a:p>
            <a:r>
              <a:rPr lang="en-US" dirty="0"/>
              <a:t>However, we will look at the code for a WB analysis</a:t>
            </a:r>
          </a:p>
          <a:p>
            <a:r>
              <a:rPr lang="en-US" dirty="0"/>
              <a:t>Exercise: Do the EC analysis and compare…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43E5-729F-4DDE-9B56-936D6CB0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3A7EE-F4BD-4FDD-8C47-C797F4CE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E7968-33A9-44D4-BF1B-3CC9D7A6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AD88E-8F10-4AA1-92EB-B8AD2BA68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562100"/>
            <a:ext cx="7340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36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1217"/>
          <a:stretch/>
        </p:blipFill>
        <p:spPr>
          <a:xfrm>
            <a:off x="2234113" y="1515134"/>
            <a:ext cx="4471487" cy="2409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BlackBox</a:t>
            </a:r>
            <a:r>
              <a:rPr lang="en-US" noProof="0" dirty="0"/>
              <a:t> and </a:t>
            </a:r>
            <a:r>
              <a:rPr lang="en-US" noProof="0" dirty="0" err="1"/>
              <a:t>WhiteBox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Whitebox (WB) testing (</a:t>
            </a:r>
            <a:r>
              <a:rPr lang="en-US" noProof="0" dirty="0" err="1"/>
              <a:t>glassbox</a:t>
            </a:r>
            <a:r>
              <a:rPr lang="en-US" noProof="0" dirty="0"/>
              <a:t> / structural)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 lvl="1"/>
            <a:r>
              <a:rPr lang="en-US" i="1" noProof="0" dirty="0"/>
              <a:t>If we know the structure of code, we may construct test cases that ensures we run through all parts of it – ensure all ‘structural’ elements are ”working”.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66700" y="1638300"/>
            <a:ext cx="1420813" cy="212883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600200" y="2879725"/>
            <a:ext cx="1009651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627938" y="1797050"/>
            <a:ext cx="1239837" cy="20923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6400800" y="2879725"/>
            <a:ext cx="13843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2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AF5A-C4E8-43C5-A5AB-5BAB677D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Flow Graph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FACAA4-533D-4907-A058-32C6CC7CB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59" y="1118903"/>
            <a:ext cx="3101254" cy="38869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C8B54-EAE4-4E5F-A19C-6E2CCDF5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A397-6F99-4B64-8F70-6B5E5B14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D9C3-5968-440F-9A23-56385908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9ADBF-3983-4337-8EAD-12DC51CA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34" y="1509317"/>
            <a:ext cx="5534025" cy="3076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A09057-E49A-414C-B6A8-3C6A851542F8}"/>
              </a:ext>
            </a:extLst>
          </p:cNvPr>
          <p:cNvCxnSpPr/>
          <p:nvPr/>
        </p:nvCxnSpPr>
        <p:spPr>
          <a:xfrm flipV="1">
            <a:off x="3505200" y="1790700"/>
            <a:ext cx="24384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0E0AB1-8E21-4C52-9808-21BC537DD8A9}"/>
              </a:ext>
            </a:extLst>
          </p:cNvPr>
          <p:cNvCxnSpPr/>
          <p:nvPr/>
        </p:nvCxnSpPr>
        <p:spPr>
          <a:xfrm flipV="1">
            <a:off x="3886200" y="3314700"/>
            <a:ext cx="19812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600200" y="4762499"/>
            <a:ext cx="3886200" cy="57070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On purpose this code is full of defects!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7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131C-3533-4BF4-A3A8-D127FCC9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in Flow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C323-DD57-4365-89F6-8DA6E7148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name </a:t>
            </a:r>
            <a:r>
              <a:rPr lang="en-US" i="1" dirty="0"/>
              <a:t>paths</a:t>
            </a:r>
            <a:r>
              <a:rPr lang="en-US" dirty="0"/>
              <a:t> in</a:t>
            </a:r>
            <a:br>
              <a:rPr lang="en-US" dirty="0"/>
            </a:br>
            <a:r>
              <a:rPr lang="en-US" dirty="0"/>
              <a:t>the flowgraph by the</a:t>
            </a:r>
            <a:br>
              <a:rPr lang="en-US" dirty="0"/>
            </a:br>
            <a:r>
              <a:rPr lang="en-US" dirty="0" err="1"/>
              <a:t>subpaths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E.g</a:t>
            </a:r>
            <a:endParaRPr lang="en-US" dirty="0"/>
          </a:p>
          <a:p>
            <a:pPr lvl="1"/>
            <a:r>
              <a:rPr lang="en-US" dirty="0" err="1"/>
              <a:t>acd</a:t>
            </a:r>
            <a:endParaRPr lang="en-US" dirty="0"/>
          </a:p>
          <a:p>
            <a:pPr lvl="1"/>
            <a:r>
              <a:rPr lang="en-US" dirty="0" err="1"/>
              <a:t>abe</a:t>
            </a:r>
            <a:endParaRPr lang="en-US" dirty="0"/>
          </a:p>
          <a:p>
            <a:pPr lvl="1"/>
            <a:r>
              <a:rPr lang="en-US" dirty="0" err="1"/>
              <a:t>abd</a:t>
            </a:r>
            <a:endParaRPr lang="en-US" dirty="0"/>
          </a:p>
          <a:p>
            <a:pPr lvl="1"/>
            <a:r>
              <a:rPr lang="en-US" dirty="0"/>
              <a:t>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C848-CF0B-446E-9543-73D69F73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93036-1845-48EC-9EAB-92C2347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D14B4-B711-4B64-B0C9-25AA2233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1D5CC607-CB95-4190-8274-D8AB51BE0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0746" y="1104900"/>
            <a:ext cx="3101254" cy="38869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C9B692-6101-4AA3-A8A0-561788FAA7EF}"/>
              </a:ext>
            </a:extLst>
          </p:cNvPr>
          <p:cNvSpPr/>
          <p:nvPr/>
        </p:nvSpPr>
        <p:spPr>
          <a:xfrm>
            <a:off x="5602562" y="1104900"/>
            <a:ext cx="381000" cy="3048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0F5EE-B731-49E2-97D8-B23C40511DF0}"/>
              </a:ext>
            </a:extLst>
          </p:cNvPr>
          <p:cNvSpPr/>
          <p:nvPr/>
        </p:nvSpPr>
        <p:spPr>
          <a:xfrm>
            <a:off x="5625496" y="2095500"/>
            <a:ext cx="381000" cy="3048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51D115-F57E-46F1-B67F-983A6B9ED335}"/>
              </a:ext>
            </a:extLst>
          </p:cNvPr>
          <p:cNvSpPr/>
          <p:nvPr/>
        </p:nvSpPr>
        <p:spPr>
          <a:xfrm>
            <a:off x="7414346" y="1498997"/>
            <a:ext cx="381000" cy="3048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5ADBF3-28EE-4F95-A21D-06EC48F4D089}"/>
              </a:ext>
            </a:extLst>
          </p:cNvPr>
          <p:cNvSpPr/>
          <p:nvPr/>
        </p:nvSpPr>
        <p:spPr>
          <a:xfrm>
            <a:off x="5635483" y="3771900"/>
            <a:ext cx="381000" cy="3048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ACE271-2EF5-4997-97EB-F961E32AAE81}"/>
              </a:ext>
            </a:extLst>
          </p:cNvPr>
          <p:cNvSpPr/>
          <p:nvPr/>
        </p:nvSpPr>
        <p:spPr>
          <a:xfrm>
            <a:off x="7422114" y="3245445"/>
            <a:ext cx="381000" cy="3048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592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Statement coverage</a:t>
            </a:r>
          </a:p>
        </p:txBody>
      </p:sp>
      <p:sp>
        <p:nvSpPr>
          <p:cNvPr id="1536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Statement coverage (SC):</a:t>
            </a:r>
          </a:p>
          <a:p>
            <a:pPr algn="ctr" eaLnBrk="1" hangingPunct="1"/>
            <a:r>
              <a:rPr lang="en-US" altLang="en-US" b="1" i="1" noProof="0" dirty="0"/>
              <a:t>Requires every statement in the program to be executed at least once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Exercise:</a:t>
            </a:r>
          </a:p>
          <a:p>
            <a:pPr lvl="1" eaLnBrk="1" hangingPunct="1"/>
            <a:r>
              <a:rPr lang="en-US" altLang="en-US" noProof="0" dirty="0"/>
              <a:t>which path satisfy SC criterion?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55E77-7068-488D-AD3C-8792B3A3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641" y="2266843"/>
            <a:ext cx="2743200" cy="3448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9ADBF-3983-4337-8EAD-12DC51CAD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433356"/>
            <a:ext cx="3704359" cy="2059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524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Statement coverage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057011"/>
            <a:ext cx="5999162" cy="4151313"/>
          </a:xfrm>
        </p:spPr>
        <p:txBody>
          <a:bodyPr/>
          <a:lstStyle/>
          <a:p>
            <a:pPr eaLnBrk="1" hangingPunct="1"/>
            <a:r>
              <a:rPr lang="en-US" altLang="en-US" noProof="0" dirty="0"/>
              <a:t>SC criterion is pretty weak.</a:t>
            </a:r>
          </a:p>
          <a:p>
            <a:pPr eaLnBrk="1" hangingPunct="1"/>
            <a:r>
              <a:rPr lang="en-US" altLang="en-US" noProof="0" dirty="0"/>
              <a:t>Path </a:t>
            </a:r>
            <a:r>
              <a:rPr lang="en-US" altLang="en-US" b="1" noProof="0" dirty="0">
                <a:solidFill>
                  <a:srgbClr val="FF0000"/>
                </a:solidFill>
                <a:latin typeface="Lucida Console" pitchFamily="49" charset="0"/>
              </a:rPr>
              <a:t>ace</a:t>
            </a:r>
            <a:r>
              <a:rPr lang="en-US" altLang="en-US" noProof="0" dirty="0"/>
              <a:t> is enough.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A single test case suffice</a:t>
            </a:r>
            <a:r>
              <a:rPr lang="en-DK" altLang="en-US" noProof="0" dirty="0"/>
              <a:t>, which</a:t>
            </a:r>
            <a:br>
              <a:rPr lang="en-DK" altLang="en-US" noProof="0" dirty="0"/>
            </a:br>
            <a:r>
              <a:rPr lang="en-DK" altLang="en-US" noProof="0" dirty="0"/>
              <a:t>ensures path c and path e...</a:t>
            </a:r>
            <a:endParaRPr lang="en-US" alt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567798-2138-4A95-A7F1-667579BF1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65" y="1209831"/>
            <a:ext cx="3241811" cy="4074903"/>
          </a:xfrm>
          <a:prstGeom prst="rect">
            <a:avLst/>
          </a:prstGeom>
        </p:spPr>
      </p:pic>
      <p:sp>
        <p:nvSpPr>
          <p:cNvPr id="16392" name="Freeform 6"/>
          <p:cNvSpPr>
            <a:spLocks/>
          </p:cNvSpPr>
          <p:nvPr/>
        </p:nvSpPr>
        <p:spPr bwMode="auto">
          <a:xfrm>
            <a:off x="6403975" y="1333500"/>
            <a:ext cx="1901825" cy="3790157"/>
          </a:xfrm>
          <a:custGeom>
            <a:avLst/>
            <a:gdLst>
              <a:gd name="T0" fmla="*/ 811490313 w 1198"/>
              <a:gd name="T1" fmla="*/ 0 h 2865"/>
              <a:gd name="T2" fmla="*/ 889615950 w 1198"/>
              <a:gd name="T3" fmla="*/ 347781601 h 2865"/>
              <a:gd name="T4" fmla="*/ 909777200 w 1198"/>
              <a:gd name="T5" fmla="*/ 677922900 h 2865"/>
              <a:gd name="T6" fmla="*/ 1043344688 w 1198"/>
              <a:gd name="T7" fmla="*/ 793850100 h 2865"/>
              <a:gd name="T8" fmla="*/ 1663303125 w 1198"/>
              <a:gd name="T9" fmla="*/ 1045865752 h 2865"/>
              <a:gd name="T10" fmla="*/ 1895157500 w 1198"/>
              <a:gd name="T11" fmla="*/ 1121470448 h 2865"/>
              <a:gd name="T12" fmla="*/ 2089210325 w 1198"/>
              <a:gd name="T13" fmla="*/ 1161792953 h 2865"/>
              <a:gd name="T14" fmla="*/ 2147483647 w 1198"/>
              <a:gd name="T15" fmla="*/ 1277720153 h 2865"/>
              <a:gd name="T16" fmla="*/ 2147483647 w 1198"/>
              <a:gd name="T17" fmla="*/ 1373486101 h 2865"/>
              <a:gd name="T18" fmla="*/ 2147483647 w 1198"/>
              <a:gd name="T19" fmla="*/ 1489413301 h 2865"/>
              <a:gd name="T20" fmla="*/ 2147483647 w 1198"/>
              <a:gd name="T21" fmla="*/ 1955641465 h 2865"/>
              <a:gd name="T22" fmla="*/ 2147483647 w 1198"/>
              <a:gd name="T23" fmla="*/ 2147483647 h 2865"/>
              <a:gd name="T24" fmla="*/ 2147483647 w 1198"/>
              <a:gd name="T25" fmla="*/ 2147483647 h 2865"/>
              <a:gd name="T26" fmla="*/ 2147483647 w 1198"/>
              <a:gd name="T27" fmla="*/ 2147483647 h 2865"/>
              <a:gd name="T28" fmla="*/ 2051407188 w 1198"/>
              <a:gd name="T29" fmla="*/ 2147483647 h 2865"/>
              <a:gd name="T30" fmla="*/ 1645662825 w 1198"/>
              <a:gd name="T31" fmla="*/ 2147483647 h 2865"/>
              <a:gd name="T32" fmla="*/ 1489413138 w 1198"/>
              <a:gd name="T33" fmla="*/ 2147483647 h 2865"/>
              <a:gd name="T34" fmla="*/ 1277720013 w 1198"/>
              <a:gd name="T35" fmla="*/ 2147483647 h 2865"/>
              <a:gd name="T36" fmla="*/ 1179433125 w 1198"/>
              <a:gd name="T37" fmla="*/ 2147483647 h 2865"/>
              <a:gd name="T38" fmla="*/ 1083667188 w 1198"/>
              <a:gd name="T39" fmla="*/ 2147483647 h 2865"/>
              <a:gd name="T40" fmla="*/ 773688763 w 1198"/>
              <a:gd name="T41" fmla="*/ 2147483647 h 2865"/>
              <a:gd name="T42" fmla="*/ 521673138 w 1198"/>
              <a:gd name="T43" fmla="*/ 2147483647 h 2865"/>
              <a:gd name="T44" fmla="*/ 347781563 w 1198"/>
              <a:gd name="T45" fmla="*/ 2147483647 h 2865"/>
              <a:gd name="T46" fmla="*/ 405745950 w 1198"/>
              <a:gd name="T47" fmla="*/ 2147483647 h 2865"/>
              <a:gd name="T48" fmla="*/ 869454700 w 1198"/>
              <a:gd name="T49" fmla="*/ 2147483647 h 2865"/>
              <a:gd name="T50" fmla="*/ 1179433125 w 1198"/>
              <a:gd name="T51" fmla="*/ 2147483647 h 2865"/>
              <a:gd name="T52" fmla="*/ 1489413138 w 1198"/>
              <a:gd name="T53" fmla="*/ 2147483647 h 2865"/>
              <a:gd name="T54" fmla="*/ 2051407188 w 1198"/>
              <a:gd name="T55" fmla="*/ 2147483647 h 2865"/>
              <a:gd name="T56" fmla="*/ 2147483647 w 1198"/>
              <a:gd name="T57" fmla="*/ 2147483647 h 2865"/>
              <a:gd name="T58" fmla="*/ 2147483647 w 1198"/>
              <a:gd name="T59" fmla="*/ 2147483647 h 2865"/>
              <a:gd name="T60" fmla="*/ 2147483647 w 1198"/>
              <a:gd name="T61" fmla="*/ 2147483647 h 2865"/>
              <a:gd name="T62" fmla="*/ 2147483647 w 1198"/>
              <a:gd name="T63" fmla="*/ 2147483647 h 2865"/>
              <a:gd name="T64" fmla="*/ 2147483647 w 1198"/>
              <a:gd name="T65" fmla="*/ 2147483647 h 2865"/>
              <a:gd name="T66" fmla="*/ 2147483647 w 1198"/>
              <a:gd name="T67" fmla="*/ 2147483647 h 2865"/>
              <a:gd name="T68" fmla="*/ 2147483647 w 1198"/>
              <a:gd name="T69" fmla="*/ 2147483647 h 2865"/>
              <a:gd name="T70" fmla="*/ 1819552813 w 1198"/>
              <a:gd name="T71" fmla="*/ 2147483647 h 2865"/>
              <a:gd name="T72" fmla="*/ 1121470325 w 1198"/>
              <a:gd name="T73" fmla="*/ 2147483647 h 2865"/>
              <a:gd name="T74" fmla="*/ 657761575 w 1198"/>
              <a:gd name="T75" fmla="*/ 2147483647 h 2865"/>
              <a:gd name="T76" fmla="*/ 347781563 w 1198"/>
              <a:gd name="T77" fmla="*/ 2147483647 h 2865"/>
              <a:gd name="T78" fmla="*/ 153730325 w 1198"/>
              <a:gd name="T79" fmla="*/ 2147483647 h 2865"/>
              <a:gd name="T80" fmla="*/ 37803138 w 1198"/>
              <a:gd name="T81" fmla="*/ 2147483647 h 2865"/>
              <a:gd name="T82" fmla="*/ 0 w 1198"/>
              <a:gd name="T83" fmla="*/ 2147483647 h 28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98" h="2865">
                <a:moveTo>
                  <a:pt x="322" y="0"/>
                </a:moveTo>
                <a:cubicBezTo>
                  <a:pt x="332" y="46"/>
                  <a:pt x="341" y="92"/>
                  <a:pt x="353" y="138"/>
                </a:cubicBezTo>
                <a:cubicBezTo>
                  <a:pt x="356" y="182"/>
                  <a:pt x="352" y="226"/>
                  <a:pt x="361" y="269"/>
                </a:cubicBezTo>
                <a:cubicBezTo>
                  <a:pt x="363" y="278"/>
                  <a:pt x="410" y="312"/>
                  <a:pt x="414" y="315"/>
                </a:cubicBezTo>
                <a:cubicBezTo>
                  <a:pt x="466" y="361"/>
                  <a:pt x="589" y="400"/>
                  <a:pt x="660" y="415"/>
                </a:cubicBezTo>
                <a:cubicBezTo>
                  <a:pt x="690" y="429"/>
                  <a:pt x="720" y="438"/>
                  <a:pt x="752" y="445"/>
                </a:cubicBezTo>
                <a:cubicBezTo>
                  <a:pt x="778" y="451"/>
                  <a:pt x="829" y="461"/>
                  <a:pt x="829" y="461"/>
                </a:cubicBezTo>
                <a:cubicBezTo>
                  <a:pt x="873" y="482"/>
                  <a:pt x="921" y="490"/>
                  <a:pt x="967" y="507"/>
                </a:cubicBezTo>
                <a:cubicBezTo>
                  <a:pt x="1006" y="522"/>
                  <a:pt x="1042" y="536"/>
                  <a:pt x="1083" y="545"/>
                </a:cubicBezTo>
                <a:cubicBezTo>
                  <a:pt x="1104" y="567"/>
                  <a:pt x="1125" y="578"/>
                  <a:pt x="1152" y="591"/>
                </a:cubicBezTo>
                <a:cubicBezTo>
                  <a:pt x="1198" y="640"/>
                  <a:pt x="1171" y="715"/>
                  <a:pt x="1167" y="776"/>
                </a:cubicBezTo>
                <a:cubicBezTo>
                  <a:pt x="1163" y="841"/>
                  <a:pt x="1153" y="987"/>
                  <a:pt x="1090" y="1037"/>
                </a:cubicBezTo>
                <a:cubicBezTo>
                  <a:pt x="1061" y="1060"/>
                  <a:pt x="1057" y="1053"/>
                  <a:pt x="1013" y="1067"/>
                </a:cubicBezTo>
                <a:cubicBezTo>
                  <a:pt x="984" y="1076"/>
                  <a:pt x="959" y="1094"/>
                  <a:pt x="929" y="1098"/>
                </a:cubicBezTo>
                <a:cubicBezTo>
                  <a:pt x="891" y="1104"/>
                  <a:pt x="852" y="1104"/>
                  <a:pt x="814" y="1106"/>
                </a:cubicBezTo>
                <a:cubicBezTo>
                  <a:pt x="760" y="1109"/>
                  <a:pt x="707" y="1111"/>
                  <a:pt x="653" y="1114"/>
                </a:cubicBezTo>
                <a:cubicBezTo>
                  <a:pt x="632" y="1119"/>
                  <a:pt x="612" y="1125"/>
                  <a:pt x="591" y="1129"/>
                </a:cubicBezTo>
                <a:cubicBezTo>
                  <a:pt x="563" y="1135"/>
                  <a:pt x="507" y="1144"/>
                  <a:pt x="507" y="1144"/>
                </a:cubicBezTo>
                <a:cubicBezTo>
                  <a:pt x="494" y="1149"/>
                  <a:pt x="481" y="1156"/>
                  <a:pt x="468" y="1160"/>
                </a:cubicBezTo>
                <a:cubicBezTo>
                  <a:pt x="456" y="1164"/>
                  <a:pt x="442" y="1163"/>
                  <a:pt x="430" y="1167"/>
                </a:cubicBezTo>
                <a:cubicBezTo>
                  <a:pt x="388" y="1181"/>
                  <a:pt x="347" y="1202"/>
                  <a:pt x="307" y="1221"/>
                </a:cubicBezTo>
                <a:cubicBezTo>
                  <a:pt x="275" y="1237"/>
                  <a:pt x="241" y="1240"/>
                  <a:pt x="207" y="1252"/>
                </a:cubicBezTo>
                <a:cubicBezTo>
                  <a:pt x="176" y="1299"/>
                  <a:pt x="156" y="1345"/>
                  <a:pt x="138" y="1398"/>
                </a:cubicBezTo>
                <a:cubicBezTo>
                  <a:pt x="142" y="1425"/>
                  <a:pt x="137" y="1461"/>
                  <a:pt x="161" y="1482"/>
                </a:cubicBezTo>
                <a:cubicBezTo>
                  <a:pt x="215" y="1530"/>
                  <a:pt x="283" y="1528"/>
                  <a:pt x="345" y="1559"/>
                </a:cubicBezTo>
                <a:cubicBezTo>
                  <a:pt x="385" y="1579"/>
                  <a:pt x="425" y="1591"/>
                  <a:pt x="468" y="1605"/>
                </a:cubicBezTo>
                <a:cubicBezTo>
                  <a:pt x="511" y="1619"/>
                  <a:pt x="546" y="1642"/>
                  <a:pt x="591" y="1651"/>
                </a:cubicBezTo>
                <a:cubicBezTo>
                  <a:pt x="663" y="1686"/>
                  <a:pt x="741" y="1705"/>
                  <a:pt x="814" y="1736"/>
                </a:cubicBezTo>
                <a:cubicBezTo>
                  <a:pt x="840" y="1747"/>
                  <a:pt x="870" y="1753"/>
                  <a:pt x="891" y="1774"/>
                </a:cubicBezTo>
                <a:cubicBezTo>
                  <a:pt x="933" y="1816"/>
                  <a:pt x="955" y="1873"/>
                  <a:pt x="990" y="1920"/>
                </a:cubicBezTo>
                <a:cubicBezTo>
                  <a:pt x="1019" y="2004"/>
                  <a:pt x="973" y="1877"/>
                  <a:pt x="1013" y="1966"/>
                </a:cubicBezTo>
                <a:cubicBezTo>
                  <a:pt x="1031" y="2005"/>
                  <a:pt x="1038" y="2047"/>
                  <a:pt x="1044" y="2089"/>
                </a:cubicBezTo>
                <a:cubicBezTo>
                  <a:pt x="1038" y="2180"/>
                  <a:pt x="1033" y="2289"/>
                  <a:pt x="975" y="2365"/>
                </a:cubicBezTo>
                <a:cubicBezTo>
                  <a:pt x="956" y="2437"/>
                  <a:pt x="983" y="2357"/>
                  <a:pt x="944" y="2419"/>
                </a:cubicBezTo>
                <a:cubicBezTo>
                  <a:pt x="909" y="2475"/>
                  <a:pt x="928" y="2488"/>
                  <a:pt x="868" y="2504"/>
                </a:cubicBezTo>
                <a:cubicBezTo>
                  <a:pt x="832" y="2538"/>
                  <a:pt x="766" y="2532"/>
                  <a:pt x="722" y="2534"/>
                </a:cubicBezTo>
                <a:cubicBezTo>
                  <a:pt x="630" y="2538"/>
                  <a:pt x="537" y="2539"/>
                  <a:pt x="445" y="2542"/>
                </a:cubicBezTo>
                <a:cubicBezTo>
                  <a:pt x="384" y="2544"/>
                  <a:pt x="322" y="2547"/>
                  <a:pt x="261" y="2550"/>
                </a:cubicBezTo>
                <a:cubicBezTo>
                  <a:pt x="245" y="2552"/>
                  <a:pt x="159" y="2559"/>
                  <a:pt x="138" y="2565"/>
                </a:cubicBezTo>
                <a:cubicBezTo>
                  <a:pt x="109" y="2573"/>
                  <a:pt x="90" y="2594"/>
                  <a:pt x="61" y="2603"/>
                </a:cubicBezTo>
                <a:cubicBezTo>
                  <a:pt x="36" y="2628"/>
                  <a:pt x="34" y="2651"/>
                  <a:pt x="15" y="2680"/>
                </a:cubicBezTo>
                <a:cubicBezTo>
                  <a:pt x="7" y="2861"/>
                  <a:pt x="46" y="2813"/>
                  <a:pt x="0" y="286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65163-CA0B-4303-874E-4E717E89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31" y="3132667"/>
            <a:ext cx="4912217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F47925-ED80-7B78-0238-0D91ADBCC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364" y="4989418"/>
            <a:ext cx="1981477" cy="295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78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320D-1F16-48B6-9E1E-A9CF54E4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SC is a Weak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7D0B-1E07-4E64-B671-85F9722B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introduce an error that our test case will not find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E47C3-B3A4-4BEE-A712-62B50C71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43BA6-8B21-49B8-A83F-7651C7EE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BA0D3-0C8F-40F4-BB42-17649C4A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4FF0B-D019-4A48-801D-64A380D2D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9700"/>
            <a:ext cx="5243594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9A92B4-536B-416F-BC5C-B359AF3BF707}"/>
              </a:ext>
            </a:extLst>
          </p:cNvPr>
          <p:cNvSpPr/>
          <p:nvPr/>
        </p:nvSpPr>
        <p:spPr>
          <a:xfrm>
            <a:off x="1066800" y="1790700"/>
            <a:ext cx="16764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3848100"/>
            <a:ext cx="3886200" cy="990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Code is correct </a:t>
            </a:r>
            <a:r>
              <a:rPr lang="en-US" i="1" dirty="0"/>
              <a:t>only</a:t>
            </a:r>
            <a:r>
              <a:rPr lang="en-US" dirty="0"/>
              <a:t> when personal income is above 531.000 kr. (As </a:t>
            </a:r>
            <a:r>
              <a:rPr lang="en-US" dirty="0" err="1"/>
              <a:t>taxBasis</a:t>
            </a:r>
            <a:r>
              <a:rPr lang="en-US" dirty="0"/>
              <a:t> is reset correctly, then)</a:t>
            </a:r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4FD3E0-DA3E-5DB0-D406-116C8426F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48100"/>
            <a:ext cx="1981477" cy="295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412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Decision coverage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Decision coverage (branch coverage):</a:t>
            </a:r>
          </a:p>
          <a:p>
            <a:pPr algn="ctr" eaLnBrk="1" hangingPunct="1"/>
            <a:r>
              <a:rPr lang="en-US" altLang="en-US" b="1" i="1" noProof="0" dirty="0"/>
              <a:t>Requires each decision has a true and false outcome at least once</a:t>
            </a:r>
          </a:p>
          <a:p>
            <a:pPr eaLnBrk="1" hangingPunct="1"/>
            <a:r>
              <a:rPr lang="en-US" altLang="en-US" noProof="0" dirty="0"/>
              <a:t>Decision 1: </a:t>
            </a:r>
          </a:p>
          <a:p>
            <a:pPr lvl="1" eaLnBrk="1" hangingPunct="1"/>
            <a:r>
              <a:rPr lang="en-US" altLang="en-US" dirty="0"/>
              <a:t>p</a:t>
            </a:r>
            <a:r>
              <a:rPr lang="en-US" altLang="en-US" noProof="0" dirty="0" err="1"/>
              <a:t>i</a:t>
            </a:r>
            <a:r>
              <a:rPr lang="en-US" altLang="en-US" noProof="0" dirty="0"/>
              <a:t> &gt; TTL</a:t>
            </a:r>
          </a:p>
          <a:p>
            <a:pPr eaLnBrk="1" hangingPunct="1"/>
            <a:r>
              <a:rPr lang="en-US" altLang="en-US" noProof="0" dirty="0"/>
              <a:t>Decision 2</a:t>
            </a:r>
          </a:p>
          <a:p>
            <a:pPr lvl="1" eaLnBrk="1" hangingPunct="1"/>
            <a:r>
              <a:rPr lang="en-US" altLang="en-US" dirty="0" err="1"/>
              <a:t>nci</a:t>
            </a:r>
            <a:r>
              <a:rPr lang="en-US" altLang="en-US" dirty="0"/>
              <a:t> &gt; TTNCIL</a:t>
            </a:r>
            <a:endParaRPr lang="en-US" altLang="en-US" noProof="0" dirty="0"/>
          </a:p>
          <a:p>
            <a:pPr eaLnBrk="1" hangingPunct="1"/>
            <a:r>
              <a:rPr lang="en-US" altLang="en-US" noProof="0" dirty="0"/>
              <a:t>Exercise:</a:t>
            </a:r>
          </a:p>
          <a:p>
            <a:pPr lvl="1" eaLnBrk="1" hangingPunct="1"/>
            <a:r>
              <a:rPr lang="en-US" altLang="en-US" noProof="0" dirty="0"/>
              <a:t>which paths satisfy DC criterion?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FDB75F-AFD1-46A5-8374-0942E578F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943100"/>
            <a:ext cx="2647131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8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Decision coverage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011"/>
            <a:ext cx="5818188" cy="4151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noProof="0" dirty="0"/>
              <a:t>DC criterion is better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noProof="0" dirty="0"/>
              <a:t>TC1: D1 true D2 true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noProof="0" dirty="0"/>
              <a:t>TC2: D1 false D2 false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Will find our ‘</a:t>
            </a:r>
            <a:r>
              <a:rPr lang="en-US" altLang="en-US" dirty="0" err="1"/>
              <a:t>taxbasis</a:t>
            </a:r>
            <a:r>
              <a:rPr lang="en-US" altLang="en-US" dirty="0"/>
              <a:t> = 100.000’ bug</a:t>
            </a:r>
            <a:endParaRPr lang="en-US" alt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80FBB-964D-4867-83C7-1E46712C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70" y="1257300"/>
            <a:ext cx="3062430" cy="3849424"/>
          </a:xfrm>
          <a:prstGeom prst="rect">
            <a:avLst/>
          </a:prstGeom>
        </p:spPr>
      </p:pic>
      <p:sp>
        <p:nvSpPr>
          <p:cNvPr id="18440" name="Freeform 5"/>
          <p:cNvSpPr>
            <a:spLocks/>
          </p:cNvSpPr>
          <p:nvPr/>
        </p:nvSpPr>
        <p:spPr bwMode="auto">
          <a:xfrm>
            <a:off x="6754814" y="1209146"/>
            <a:ext cx="1901825" cy="3790157"/>
          </a:xfrm>
          <a:custGeom>
            <a:avLst/>
            <a:gdLst>
              <a:gd name="T0" fmla="*/ 811490313 w 1198"/>
              <a:gd name="T1" fmla="*/ 0 h 2865"/>
              <a:gd name="T2" fmla="*/ 889615950 w 1198"/>
              <a:gd name="T3" fmla="*/ 347781601 h 2865"/>
              <a:gd name="T4" fmla="*/ 909777200 w 1198"/>
              <a:gd name="T5" fmla="*/ 677922900 h 2865"/>
              <a:gd name="T6" fmla="*/ 1043344688 w 1198"/>
              <a:gd name="T7" fmla="*/ 793850100 h 2865"/>
              <a:gd name="T8" fmla="*/ 1663303125 w 1198"/>
              <a:gd name="T9" fmla="*/ 1045865752 h 2865"/>
              <a:gd name="T10" fmla="*/ 1895157500 w 1198"/>
              <a:gd name="T11" fmla="*/ 1121470448 h 2865"/>
              <a:gd name="T12" fmla="*/ 2089210325 w 1198"/>
              <a:gd name="T13" fmla="*/ 1161792953 h 2865"/>
              <a:gd name="T14" fmla="*/ 2147483647 w 1198"/>
              <a:gd name="T15" fmla="*/ 1277720153 h 2865"/>
              <a:gd name="T16" fmla="*/ 2147483647 w 1198"/>
              <a:gd name="T17" fmla="*/ 1373486101 h 2865"/>
              <a:gd name="T18" fmla="*/ 2147483647 w 1198"/>
              <a:gd name="T19" fmla="*/ 1489413301 h 2865"/>
              <a:gd name="T20" fmla="*/ 2147483647 w 1198"/>
              <a:gd name="T21" fmla="*/ 1955641465 h 2865"/>
              <a:gd name="T22" fmla="*/ 2147483647 w 1198"/>
              <a:gd name="T23" fmla="*/ 2147483647 h 2865"/>
              <a:gd name="T24" fmla="*/ 2147483647 w 1198"/>
              <a:gd name="T25" fmla="*/ 2147483647 h 2865"/>
              <a:gd name="T26" fmla="*/ 2147483647 w 1198"/>
              <a:gd name="T27" fmla="*/ 2147483647 h 2865"/>
              <a:gd name="T28" fmla="*/ 2051407188 w 1198"/>
              <a:gd name="T29" fmla="*/ 2147483647 h 2865"/>
              <a:gd name="T30" fmla="*/ 1645662825 w 1198"/>
              <a:gd name="T31" fmla="*/ 2147483647 h 2865"/>
              <a:gd name="T32" fmla="*/ 1489413138 w 1198"/>
              <a:gd name="T33" fmla="*/ 2147483647 h 2865"/>
              <a:gd name="T34" fmla="*/ 1277720013 w 1198"/>
              <a:gd name="T35" fmla="*/ 2147483647 h 2865"/>
              <a:gd name="T36" fmla="*/ 1179433125 w 1198"/>
              <a:gd name="T37" fmla="*/ 2147483647 h 2865"/>
              <a:gd name="T38" fmla="*/ 1083667188 w 1198"/>
              <a:gd name="T39" fmla="*/ 2147483647 h 2865"/>
              <a:gd name="T40" fmla="*/ 773688763 w 1198"/>
              <a:gd name="T41" fmla="*/ 2147483647 h 2865"/>
              <a:gd name="T42" fmla="*/ 521673138 w 1198"/>
              <a:gd name="T43" fmla="*/ 2147483647 h 2865"/>
              <a:gd name="T44" fmla="*/ 347781563 w 1198"/>
              <a:gd name="T45" fmla="*/ 2147483647 h 2865"/>
              <a:gd name="T46" fmla="*/ 405745950 w 1198"/>
              <a:gd name="T47" fmla="*/ 2147483647 h 2865"/>
              <a:gd name="T48" fmla="*/ 869454700 w 1198"/>
              <a:gd name="T49" fmla="*/ 2147483647 h 2865"/>
              <a:gd name="T50" fmla="*/ 1179433125 w 1198"/>
              <a:gd name="T51" fmla="*/ 2147483647 h 2865"/>
              <a:gd name="T52" fmla="*/ 1489413138 w 1198"/>
              <a:gd name="T53" fmla="*/ 2147483647 h 2865"/>
              <a:gd name="T54" fmla="*/ 2051407188 w 1198"/>
              <a:gd name="T55" fmla="*/ 2147483647 h 2865"/>
              <a:gd name="T56" fmla="*/ 2147483647 w 1198"/>
              <a:gd name="T57" fmla="*/ 2147483647 h 2865"/>
              <a:gd name="T58" fmla="*/ 2147483647 w 1198"/>
              <a:gd name="T59" fmla="*/ 2147483647 h 2865"/>
              <a:gd name="T60" fmla="*/ 2147483647 w 1198"/>
              <a:gd name="T61" fmla="*/ 2147483647 h 2865"/>
              <a:gd name="T62" fmla="*/ 2147483647 w 1198"/>
              <a:gd name="T63" fmla="*/ 2147483647 h 2865"/>
              <a:gd name="T64" fmla="*/ 2147483647 w 1198"/>
              <a:gd name="T65" fmla="*/ 2147483647 h 2865"/>
              <a:gd name="T66" fmla="*/ 2147483647 w 1198"/>
              <a:gd name="T67" fmla="*/ 2147483647 h 2865"/>
              <a:gd name="T68" fmla="*/ 2147483647 w 1198"/>
              <a:gd name="T69" fmla="*/ 2147483647 h 2865"/>
              <a:gd name="T70" fmla="*/ 1819552813 w 1198"/>
              <a:gd name="T71" fmla="*/ 2147483647 h 2865"/>
              <a:gd name="T72" fmla="*/ 1121470325 w 1198"/>
              <a:gd name="T73" fmla="*/ 2147483647 h 2865"/>
              <a:gd name="T74" fmla="*/ 657761575 w 1198"/>
              <a:gd name="T75" fmla="*/ 2147483647 h 2865"/>
              <a:gd name="T76" fmla="*/ 347781563 w 1198"/>
              <a:gd name="T77" fmla="*/ 2147483647 h 2865"/>
              <a:gd name="T78" fmla="*/ 153730325 w 1198"/>
              <a:gd name="T79" fmla="*/ 2147483647 h 2865"/>
              <a:gd name="T80" fmla="*/ 37803138 w 1198"/>
              <a:gd name="T81" fmla="*/ 2147483647 h 2865"/>
              <a:gd name="T82" fmla="*/ 0 w 1198"/>
              <a:gd name="T83" fmla="*/ 2147483647 h 28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98" h="2865">
                <a:moveTo>
                  <a:pt x="322" y="0"/>
                </a:moveTo>
                <a:cubicBezTo>
                  <a:pt x="332" y="46"/>
                  <a:pt x="341" y="92"/>
                  <a:pt x="353" y="138"/>
                </a:cubicBezTo>
                <a:cubicBezTo>
                  <a:pt x="356" y="182"/>
                  <a:pt x="352" y="226"/>
                  <a:pt x="361" y="269"/>
                </a:cubicBezTo>
                <a:cubicBezTo>
                  <a:pt x="363" y="278"/>
                  <a:pt x="410" y="312"/>
                  <a:pt x="414" y="315"/>
                </a:cubicBezTo>
                <a:cubicBezTo>
                  <a:pt x="466" y="361"/>
                  <a:pt x="589" y="400"/>
                  <a:pt x="660" y="415"/>
                </a:cubicBezTo>
                <a:cubicBezTo>
                  <a:pt x="690" y="429"/>
                  <a:pt x="720" y="438"/>
                  <a:pt x="752" y="445"/>
                </a:cubicBezTo>
                <a:cubicBezTo>
                  <a:pt x="778" y="451"/>
                  <a:pt x="829" y="461"/>
                  <a:pt x="829" y="461"/>
                </a:cubicBezTo>
                <a:cubicBezTo>
                  <a:pt x="873" y="482"/>
                  <a:pt x="921" y="490"/>
                  <a:pt x="967" y="507"/>
                </a:cubicBezTo>
                <a:cubicBezTo>
                  <a:pt x="1006" y="522"/>
                  <a:pt x="1042" y="536"/>
                  <a:pt x="1083" y="545"/>
                </a:cubicBezTo>
                <a:cubicBezTo>
                  <a:pt x="1104" y="567"/>
                  <a:pt x="1125" y="578"/>
                  <a:pt x="1152" y="591"/>
                </a:cubicBezTo>
                <a:cubicBezTo>
                  <a:pt x="1198" y="640"/>
                  <a:pt x="1171" y="715"/>
                  <a:pt x="1167" y="776"/>
                </a:cubicBezTo>
                <a:cubicBezTo>
                  <a:pt x="1163" y="841"/>
                  <a:pt x="1153" y="987"/>
                  <a:pt x="1090" y="1037"/>
                </a:cubicBezTo>
                <a:cubicBezTo>
                  <a:pt x="1061" y="1060"/>
                  <a:pt x="1057" y="1053"/>
                  <a:pt x="1013" y="1067"/>
                </a:cubicBezTo>
                <a:cubicBezTo>
                  <a:pt x="984" y="1076"/>
                  <a:pt x="959" y="1094"/>
                  <a:pt x="929" y="1098"/>
                </a:cubicBezTo>
                <a:cubicBezTo>
                  <a:pt x="891" y="1104"/>
                  <a:pt x="852" y="1104"/>
                  <a:pt x="814" y="1106"/>
                </a:cubicBezTo>
                <a:cubicBezTo>
                  <a:pt x="760" y="1109"/>
                  <a:pt x="707" y="1111"/>
                  <a:pt x="653" y="1114"/>
                </a:cubicBezTo>
                <a:cubicBezTo>
                  <a:pt x="632" y="1119"/>
                  <a:pt x="612" y="1125"/>
                  <a:pt x="591" y="1129"/>
                </a:cubicBezTo>
                <a:cubicBezTo>
                  <a:pt x="563" y="1135"/>
                  <a:pt x="507" y="1144"/>
                  <a:pt x="507" y="1144"/>
                </a:cubicBezTo>
                <a:cubicBezTo>
                  <a:pt x="494" y="1149"/>
                  <a:pt x="481" y="1156"/>
                  <a:pt x="468" y="1160"/>
                </a:cubicBezTo>
                <a:cubicBezTo>
                  <a:pt x="456" y="1164"/>
                  <a:pt x="442" y="1163"/>
                  <a:pt x="430" y="1167"/>
                </a:cubicBezTo>
                <a:cubicBezTo>
                  <a:pt x="388" y="1181"/>
                  <a:pt x="347" y="1202"/>
                  <a:pt x="307" y="1221"/>
                </a:cubicBezTo>
                <a:cubicBezTo>
                  <a:pt x="275" y="1237"/>
                  <a:pt x="241" y="1240"/>
                  <a:pt x="207" y="1252"/>
                </a:cubicBezTo>
                <a:cubicBezTo>
                  <a:pt x="176" y="1299"/>
                  <a:pt x="156" y="1345"/>
                  <a:pt x="138" y="1398"/>
                </a:cubicBezTo>
                <a:cubicBezTo>
                  <a:pt x="142" y="1425"/>
                  <a:pt x="137" y="1461"/>
                  <a:pt x="161" y="1482"/>
                </a:cubicBezTo>
                <a:cubicBezTo>
                  <a:pt x="215" y="1530"/>
                  <a:pt x="283" y="1528"/>
                  <a:pt x="345" y="1559"/>
                </a:cubicBezTo>
                <a:cubicBezTo>
                  <a:pt x="385" y="1579"/>
                  <a:pt x="425" y="1591"/>
                  <a:pt x="468" y="1605"/>
                </a:cubicBezTo>
                <a:cubicBezTo>
                  <a:pt x="511" y="1619"/>
                  <a:pt x="546" y="1642"/>
                  <a:pt x="591" y="1651"/>
                </a:cubicBezTo>
                <a:cubicBezTo>
                  <a:pt x="663" y="1686"/>
                  <a:pt x="741" y="1705"/>
                  <a:pt x="814" y="1736"/>
                </a:cubicBezTo>
                <a:cubicBezTo>
                  <a:pt x="840" y="1747"/>
                  <a:pt x="870" y="1753"/>
                  <a:pt x="891" y="1774"/>
                </a:cubicBezTo>
                <a:cubicBezTo>
                  <a:pt x="933" y="1816"/>
                  <a:pt x="955" y="1873"/>
                  <a:pt x="990" y="1920"/>
                </a:cubicBezTo>
                <a:cubicBezTo>
                  <a:pt x="1019" y="2004"/>
                  <a:pt x="973" y="1877"/>
                  <a:pt x="1013" y="1966"/>
                </a:cubicBezTo>
                <a:cubicBezTo>
                  <a:pt x="1031" y="2005"/>
                  <a:pt x="1038" y="2047"/>
                  <a:pt x="1044" y="2089"/>
                </a:cubicBezTo>
                <a:cubicBezTo>
                  <a:pt x="1038" y="2180"/>
                  <a:pt x="1033" y="2289"/>
                  <a:pt x="975" y="2365"/>
                </a:cubicBezTo>
                <a:cubicBezTo>
                  <a:pt x="956" y="2437"/>
                  <a:pt x="983" y="2357"/>
                  <a:pt x="944" y="2419"/>
                </a:cubicBezTo>
                <a:cubicBezTo>
                  <a:pt x="909" y="2475"/>
                  <a:pt x="928" y="2488"/>
                  <a:pt x="868" y="2504"/>
                </a:cubicBezTo>
                <a:cubicBezTo>
                  <a:pt x="832" y="2538"/>
                  <a:pt x="766" y="2532"/>
                  <a:pt x="722" y="2534"/>
                </a:cubicBezTo>
                <a:cubicBezTo>
                  <a:pt x="630" y="2538"/>
                  <a:pt x="537" y="2539"/>
                  <a:pt x="445" y="2542"/>
                </a:cubicBezTo>
                <a:cubicBezTo>
                  <a:pt x="384" y="2544"/>
                  <a:pt x="322" y="2547"/>
                  <a:pt x="261" y="2550"/>
                </a:cubicBezTo>
                <a:cubicBezTo>
                  <a:pt x="245" y="2552"/>
                  <a:pt x="159" y="2559"/>
                  <a:pt x="138" y="2565"/>
                </a:cubicBezTo>
                <a:cubicBezTo>
                  <a:pt x="109" y="2573"/>
                  <a:pt x="90" y="2594"/>
                  <a:pt x="61" y="2603"/>
                </a:cubicBezTo>
                <a:cubicBezTo>
                  <a:pt x="36" y="2628"/>
                  <a:pt x="34" y="2651"/>
                  <a:pt x="15" y="2680"/>
                </a:cubicBezTo>
                <a:cubicBezTo>
                  <a:pt x="7" y="2861"/>
                  <a:pt x="46" y="2813"/>
                  <a:pt x="0" y="2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6"/>
          <p:cNvSpPr>
            <a:spLocks/>
          </p:cNvSpPr>
          <p:nvPr/>
        </p:nvSpPr>
        <p:spPr bwMode="auto">
          <a:xfrm>
            <a:off x="6645275" y="1209146"/>
            <a:ext cx="357188" cy="3688292"/>
          </a:xfrm>
          <a:custGeom>
            <a:avLst/>
            <a:gdLst>
              <a:gd name="T0" fmla="*/ 463709399 w 225"/>
              <a:gd name="T1" fmla="*/ 0 h 2788"/>
              <a:gd name="T2" fmla="*/ 347782049 w 225"/>
              <a:gd name="T3" fmla="*/ 2147483647 h 2788"/>
              <a:gd name="T4" fmla="*/ 269657890 w 225"/>
              <a:gd name="T5" fmla="*/ 2147483647 h 2788"/>
              <a:gd name="T6" fmla="*/ 211693421 w 225"/>
              <a:gd name="T7" fmla="*/ 2147483647 h 2788"/>
              <a:gd name="T8" fmla="*/ 115927350 w 225"/>
              <a:gd name="T9" fmla="*/ 2147483647 h 2788"/>
              <a:gd name="T10" fmla="*/ 57964469 w 225"/>
              <a:gd name="T11" fmla="*/ 2147483647 h 2788"/>
              <a:gd name="T12" fmla="*/ 0 w 225"/>
              <a:gd name="T13" fmla="*/ 2147483647 h 2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" h="2788">
                <a:moveTo>
                  <a:pt x="184" y="0"/>
                </a:moveTo>
                <a:cubicBezTo>
                  <a:pt x="225" y="547"/>
                  <a:pt x="181" y="1097"/>
                  <a:pt x="138" y="1643"/>
                </a:cubicBezTo>
                <a:cubicBezTo>
                  <a:pt x="128" y="1774"/>
                  <a:pt x="116" y="1904"/>
                  <a:pt x="107" y="2035"/>
                </a:cubicBezTo>
                <a:cubicBezTo>
                  <a:pt x="102" y="2104"/>
                  <a:pt x="107" y="2176"/>
                  <a:pt x="84" y="2242"/>
                </a:cubicBezTo>
                <a:cubicBezTo>
                  <a:pt x="75" y="2315"/>
                  <a:pt x="57" y="2385"/>
                  <a:pt x="46" y="2458"/>
                </a:cubicBezTo>
                <a:cubicBezTo>
                  <a:pt x="40" y="2539"/>
                  <a:pt x="37" y="2623"/>
                  <a:pt x="23" y="2703"/>
                </a:cubicBezTo>
                <a:cubicBezTo>
                  <a:pt x="18" y="2731"/>
                  <a:pt x="0" y="2760"/>
                  <a:pt x="0" y="2788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ADF0B-05A3-A4FB-8C74-52E91554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57" y="3505121"/>
            <a:ext cx="4810796" cy="514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9DAFDA-24A9-3A4F-FAB3-2D5215753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78" y="2476500"/>
            <a:ext cx="3451609" cy="514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CE46E-B615-1F4C-F460-58893452D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038442"/>
            <a:ext cx="4277564" cy="352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7B01A-418A-465F-C5E6-12766E119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9" y="4282990"/>
            <a:ext cx="5706271" cy="1228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315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9C96-8B25-EE3B-5243-A6923C330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Tooling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8AC12-531E-5025-D8BE-DCD7E4C86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Painting our code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48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JaCoCo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Measures</a:t>
            </a:r>
          </a:p>
          <a:p>
            <a:pPr lvl="1"/>
            <a:r>
              <a:rPr lang="en-US" b="1" noProof="0" dirty="0"/>
              <a:t>Statement</a:t>
            </a:r>
            <a:r>
              <a:rPr lang="en-US" noProof="0" dirty="0"/>
              <a:t> coverage (*)</a:t>
            </a:r>
          </a:p>
          <a:p>
            <a:pPr lvl="2"/>
            <a:r>
              <a:rPr lang="en-US" noProof="0" dirty="0"/>
              <a:t>(*) Actually bytecode!</a:t>
            </a:r>
          </a:p>
          <a:p>
            <a:pPr lvl="1"/>
            <a:r>
              <a:rPr lang="en-US" b="1" noProof="0" dirty="0"/>
              <a:t>Decision</a:t>
            </a:r>
            <a:r>
              <a:rPr lang="en-US" noProof="0" dirty="0"/>
              <a:t> coverage</a:t>
            </a:r>
          </a:p>
          <a:p>
            <a:pPr lvl="2"/>
            <a:r>
              <a:rPr lang="en-US" noProof="0" dirty="0"/>
              <a:t>Call it ‘branch coverage’</a:t>
            </a:r>
          </a:p>
          <a:p>
            <a:pPr lvl="2"/>
            <a:r>
              <a:rPr lang="en-US" noProof="0" dirty="0"/>
              <a:t>Exceptions </a:t>
            </a:r>
            <a:r>
              <a:rPr lang="en-US" i="1" noProof="0" dirty="0"/>
              <a:t>not</a:t>
            </a:r>
            <a:r>
              <a:rPr lang="en-US" noProof="0" dirty="0"/>
              <a:t> counted</a:t>
            </a:r>
          </a:p>
          <a:p>
            <a:r>
              <a:rPr lang="en-US" noProof="0" dirty="0"/>
              <a:t>Green:	Covered</a:t>
            </a:r>
          </a:p>
          <a:p>
            <a:r>
              <a:rPr lang="en-US" noProof="0" dirty="0"/>
              <a:t>Yellow:	Partially </a:t>
            </a:r>
            <a:r>
              <a:rPr lang="en-US" noProof="0" dirty="0" err="1"/>
              <a:t>Cov</a:t>
            </a:r>
            <a:r>
              <a:rPr lang="en-US" noProof="0" dirty="0"/>
              <a:t>.</a:t>
            </a:r>
          </a:p>
          <a:p>
            <a:pPr lvl="1"/>
            <a:r>
              <a:rPr lang="en-US" dirty="0"/>
              <a:t>‘some branches’ covered</a:t>
            </a:r>
            <a:endParaRPr lang="en-US" noProof="0" dirty="0"/>
          </a:p>
          <a:p>
            <a:r>
              <a:rPr lang="en-US" noProof="0" dirty="0"/>
              <a:t>Red:	Not Covered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52500"/>
            <a:ext cx="4481514" cy="42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66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378D-8A8D-4120-B374-6EE0B10B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Tax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6498-9537-4305-A7B3-A60E3E9B6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11F1A-4AB5-4A99-9FF7-46E9A820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78531-09A9-4216-9824-FBE082E4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FE33-A03F-4F18-A5C7-16CD2926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490B6-1904-4AF4-9DF9-DE5B8ECA4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962025"/>
            <a:ext cx="4972050" cy="1011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81E6A-E9A9-0DA1-7943-14B816D6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35539"/>
            <a:ext cx="5325218" cy="1857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5D943-3AB4-2500-D795-E1759AEAB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780398"/>
            <a:ext cx="3996178" cy="28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2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325" y="1362075"/>
            <a:ext cx="1905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Program structures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Basically any program is a combination of only three structures, or </a:t>
            </a:r>
            <a:r>
              <a:rPr lang="en-US" altLang="en-US" i="1" noProof="0" dirty="0"/>
              <a:t>basic primes</a:t>
            </a:r>
          </a:p>
          <a:p>
            <a:pPr lvl="1" eaLnBrk="1" hangingPunct="1"/>
            <a:r>
              <a:rPr lang="en-US" altLang="en-US" noProof="0" dirty="0"/>
              <a:t>sequential: 			a block of code 	{...}</a:t>
            </a:r>
          </a:p>
          <a:p>
            <a:pPr lvl="1" eaLnBrk="1" hangingPunct="1"/>
            <a:r>
              <a:rPr lang="en-US" altLang="en-US" noProof="0" dirty="0"/>
              <a:t>decision: 	a switch		if, switch, ...</a:t>
            </a:r>
          </a:p>
          <a:p>
            <a:pPr lvl="1" eaLnBrk="1" hangingPunct="1"/>
            <a:r>
              <a:rPr lang="en-US" altLang="en-US" noProof="0" dirty="0"/>
              <a:t>iteration: 	a loop			while, repeat, do,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WB focus on these </a:t>
            </a:r>
            <a:r>
              <a:rPr lang="en-US" altLang="en-US" i="1" noProof="0" dirty="0"/>
              <a:t>basic primes </a:t>
            </a:r>
            <a:r>
              <a:rPr lang="en-US" altLang="en-US" noProof="0" dirty="0"/>
              <a:t>and allow us to</a:t>
            </a:r>
          </a:p>
          <a:p>
            <a:pPr lvl="1" eaLnBrk="1" hangingPunct="1"/>
            <a:r>
              <a:rPr lang="en-US" altLang="en-US" noProof="0" dirty="0"/>
              <a:t>evaluate test sets with respect to their ability to exercise these structures</a:t>
            </a:r>
          </a:p>
          <a:p>
            <a:pPr lvl="1" eaLnBrk="1" hangingPunct="1"/>
            <a:r>
              <a:rPr lang="en-US" altLang="en-US" noProof="0" dirty="0"/>
              <a:t>thus – evaluate quality of test sets (</a:t>
            </a:r>
            <a:r>
              <a:rPr lang="en-US" altLang="en-US" noProof="0" dirty="0" err="1"/>
              <a:t>Hm</a:t>
            </a:r>
            <a:r>
              <a:rPr lang="en-US" altLang="en-US" noProof="0" dirty="0"/>
              <a:t>….)</a:t>
            </a:r>
          </a:p>
          <a:p>
            <a:pPr lvl="1" eaLnBrk="1" hangingPunct="1"/>
            <a:r>
              <a:rPr lang="en-US" altLang="en-US" noProof="0" dirty="0"/>
              <a:t>and thus judge if a test set should be improved</a:t>
            </a:r>
          </a:p>
        </p:txBody>
      </p:sp>
    </p:spTree>
    <p:extLst>
      <p:ext uri="{BB962C8B-B14F-4D97-AF65-F5344CB8AC3E}">
        <p14:creationId xmlns:p14="http://schemas.microsoft.com/office/powerpoint/2010/main" val="2490913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56B05-7FDD-D992-DEF6-8D313A2F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A470-325F-30D6-3D1B-01431020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Flagging Missed Branches: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65C85-606C-10C9-223F-FB3B084B5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Disabled the low income test case and ran again...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D017-B36B-B144-F90C-8148F1E6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9D86-2969-74F5-E96E-D8A7A5D9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0CCC-1791-669B-891F-BF2B0966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414BF3-7DC8-1DB3-B736-B03726A2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90700"/>
            <a:ext cx="4567673" cy="3284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23D3C-1369-B4BA-3BA8-F45A5308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73" y="1419046"/>
            <a:ext cx="4134427" cy="128605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C97D3B-248A-993C-DA60-637C01A0F521}"/>
              </a:ext>
            </a:extLst>
          </p:cNvPr>
          <p:cNvSpPr/>
          <p:nvPr/>
        </p:nvSpPr>
        <p:spPr>
          <a:xfrm rot="514797">
            <a:off x="5562600" y="3162300"/>
            <a:ext cx="3276600" cy="1752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You can actually see if it is the true or false branch that is missed here. How?</a:t>
            </a:r>
          </a:p>
        </p:txBody>
      </p:sp>
    </p:spTree>
    <p:extLst>
      <p:ext uri="{BB962C8B-B14F-4D97-AF65-F5344CB8AC3E}">
        <p14:creationId xmlns:p14="http://schemas.microsoft.com/office/powerpoint/2010/main" val="3599979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IntelliJ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E24, IntelliJ did not do branch coverage, but it has changed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Click on the ‘yellow’ marking and you will see which branch was and was not taken!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The branch was not covered for </a:t>
            </a:r>
            <a:r>
              <a:rPr lang="en-DK" dirty="0">
                <a:sym typeface="Wingdings" panose="05000000000000000000" pitchFamily="2" charset="2"/>
              </a:rPr>
              <a:t>‘</a:t>
            </a:r>
            <a:r>
              <a:rPr lang="en-DK" dirty="0" err="1">
                <a:sym typeface="Wingdings" panose="05000000000000000000" pitchFamily="2" charset="2"/>
              </a:rPr>
              <a:t>doShuffle</a:t>
            </a:r>
            <a:r>
              <a:rPr lang="en-DK" dirty="0">
                <a:sym typeface="Wingdings" panose="05000000000000000000" pitchFamily="2" charset="2"/>
              </a:rPr>
              <a:t> == false’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DK" dirty="0">
                <a:sym typeface="Wingdings" panose="05000000000000000000" pitchFamily="2" charset="2"/>
              </a:rPr>
              <a:t>[Puzzling as this is the test flag; but was used in another</a:t>
            </a:r>
            <a:br>
              <a:rPr lang="en-DK" dirty="0">
                <a:sym typeface="Wingdings" panose="05000000000000000000" pitchFamily="2" charset="2"/>
              </a:rPr>
            </a:br>
            <a:r>
              <a:rPr lang="en-DK" dirty="0" err="1">
                <a:sym typeface="Wingdings" panose="05000000000000000000" pitchFamily="2" charset="2"/>
              </a:rPr>
              <a:t>gradle</a:t>
            </a:r>
            <a:r>
              <a:rPr lang="en-DK" dirty="0">
                <a:sym typeface="Wingdings" panose="05000000000000000000" pitchFamily="2" charset="2"/>
              </a:rPr>
              <a:t> project, so...]</a:t>
            </a:r>
            <a:endParaRPr lang="en-US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D9524-38C2-A4AC-9918-3A6CFA522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76500"/>
            <a:ext cx="6477000" cy="1833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B89A0-F14D-D51B-CBFA-12622CBA61EB}"/>
              </a:ext>
            </a:extLst>
          </p:cNvPr>
          <p:cNvSpPr/>
          <p:nvPr/>
        </p:nvSpPr>
        <p:spPr>
          <a:xfrm>
            <a:off x="685800" y="3009900"/>
            <a:ext cx="3810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00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6213-757F-E134-6B98-77D24DC29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Coverage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FA522-7A76-8592-6A2F-1A3FBFE27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066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Decision coverage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011"/>
            <a:ext cx="5818188" cy="4151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noProof="0" dirty="0"/>
              <a:t>But an import </a:t>
            </a:r>
            <a:r>
              <a:rPr lang="en-DK" altLang="en-US" sz="2400" noProof="0" dirty="0"/>
              <a:t>aspect</a:t>
            </a:r>
            <a:r>
              <a:rPr lang="en-US" altLang="en-US" sz="2400" noProof="0" dirty="0"/>
              <a:t> remains</a:t>
            </a:r>
            <a:br>
              <a:rPr lang="en-US" altLang="en-US" sz="2400" noProof="0" dirty="0"/>
            </a:br>
            <a:r>
              <a:rPr lang="en-US" altLang="en-US" sz="2400" noProof="0" dirty="0"/>
              <a:t>in the code that DC’s does not</a:t>
            </a:r>
            <a:br>
              <a:rPr lang="en-US" altLang="en-US" sz="2400" noProof="0" dirty="0"/>
            </a:br>
            <a:r>
              <a:rPr lang="en-US" altLang="en-US" sz="2400" noProof="0" dirty="0"/>
              <a:t>find?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noProof="0" dirty="0"/>
              <a:t>Which</a:t>
            </a:r>
            <a:r>
              <a:rPr lang="en-DK" altLang="en-US" noProof="0" dirty="0"/>
              <a:t> is</a:t>
            </a:r>
            <a:r>
              <a:rPr lang="en-US" altLang="en-US" noProof="0" dirty="0"/>
              <a:t>?</a:t>
            </a:r>
            <a:endParaRPr lang="en-DK" altLang="en-US" noProof="0" dirty="0"/>
          </a:p>
          <a:p>
            <a:pPr eaLnBrk="1" hangingPunct="1">
              <a:lnSpc>
                <a:spcPct val="80000"/>
              </a:lnSpc>
            </a:pPr>
            <a:endParaRPr lang="en-DK" altLang="en-US" dirty="0"/>
          </a:p>
          <a:p>
            <a:pPr eaLnBrk="1" hangingPunct="1">
              <a:lnSpc>
                <a:spcPct val="80000"/>
              </a:lnSpc>
            </a:pPr>
            <a:endParaRPr lang="en-DK" altLang="en-US" noProof="0" dirty="0"/>
          </a:p>
          <a:p>
            <a:pPr eaLnBrk="1" hangingPunct="1">
              <a:lnSpc>
                <a:spcPct val="80000"/>
              </a:lnSpc>
            </a:pPr>
            <a:endParaRPr lang="en-DK" altLang="en-US" dirty="0"/>
          </a:p>
          <a:p>
            <a:pPr eaLnBrk="1" hangingPunct="1">
              <a:lnSpc>
                <a:spcPct val="80000"/>
              </a:lnSpc>
            </a:pPr>
            <a:r>
              <a:rPr lang="en-DK" altLang="en-US" noProof="0" dirty="0"/>
              <a:t>… that it only handles unmarried</a:t>
            </a:r>
            <a:br>
              <a:rPr lang="en-DK" altLang="en-US" noProof="0" dirty="0"/>
            </a:br>
            <a:r>
              <a:rPr lang="en-DK" altLang="en-US" noProof="0" dirty="0"/>
              <a:t>persons</a:t>
            </a:r>
          </a:p>
          <a:p>
            <a:pPr lvl="1" eaLnBrk="1" hangingPunct="1">
              <a:lnSpc>
                <a:spcPct val="80000"/>
              </a:lnSpc>
            </a:pPr>
            <a:r>
              <a:rPr lang="en-DK" altLang="en-US" dirty="0"/>
              <a:t>The married stuff is not implemented</a:t>
            </a:r>
            <a:br>
              <a:rPr lang="en-DK" altLang="en-US" dirty="0"/>
            </a:br>
            <a:r>
              <a:rPr lang="en-DK" altLang="en-US" dirty="0"/>
              <a:t>yet </a:t>
            </a:r>
            <a:r>
              <a:rPr lang="en-DK" altLang="en-US" dirty="0">
                <a:sym typeface="Wingdings" panose="05000000000000000000" pitchFamily="2" charset="2"/>
              </a:rPr>
              <a:t></a:t>
            </a:r>
            <a:endParaRPr lang="en-US" alt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80FBB-964D-4867-83C7-1E46712C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70" y="1257300"/>
            <a:ext cx="3062430" cy="3849424"/>
          </a:xfrm>
          <a:prstGeom prst="rect">
            <a:avLst/>
          </a:prstGeom>
        </p:spPr>
      </p:pic>
      <p:sp>
        <p:nvSpPr>
          <p:cNvPr id="18440" name="Freeform 5"/>
          <p:cNvSpPr>
            <a:spLocks/>
          </p:cNvSpPr>
          <p:nvPr/>
        </p:nvSpPr>
        <p:spPr bwMode="auto">
          <a:xfrm>
            <a:off x="6754814" y="1209146"/>
            <a:ext cx="1901825" cy="3790157"/>
          </a:xfrm>
          <a:custGeom>
            <a:avLst/>
            <a:gdLst>
              <a:gd name="T0" fmla="*/ 811490313 w 1198"/>
              <a:gd name="T1" fmla="*/ 0 h 2865"/>
              <a:gd name="T2" fmla="*/ 889615950 w 1198"/>
              <a:gd name="T3" fmla="*/ 347781601 h 2865"/>
              <a:gd name="T4" fmla="*/ 909777200 w 1198"/>
              <a:gd name="T5" fmla="*/ 677922900 h 2865"/>
              <a:gd name="T6" fmla="*/ 1043344688 w 1198"/>
              <a:gd name="T7" fmla="*/ 793850100 h 2865"/>
              <a:gd name="T8" fmla="*/ 1663303125 w 1198"/>
              <a:gd name="T9" fmla="*/ 1045865752 h 2865"/>
              <a:gd name="T10" fmla="*/ 1895157500 w 1198"/>
              <a:gd name="T11" fmla="*/ 1121470448 h 2865"/>
              <a:gd name="T12" fmla="*/ 2089210325 w 1198"/>
              <a:gd name="T13" fmla="*/ 1161792953 h 2865"/>
              <a:gd name="T14" fmla="*/ 2147483647 w 1198"/>
              <a:gd name="T15" fmla="*/ 1277720153 h 2865"/>
              <a:gd name="T16" fmla="*/ 2147483647 w 1198"/>
              <a:gd name="T17" fmla="*/ 1373486101 h 2865"/>
              <a:gd name="T18" fmla="*/ 2147483647 w 1198"/>
              <a:gd name="T19" fmla="*/ 1489413301 h 2865"/>
              <a:gd name="T20" fmla="*/ 2147483647 w 1198"/>
              <a:gd name="T21" fmla="*/ 1955641465 h 2865"/>
              <a:gd name="T22" fmla="*/ 2147483647 w 1198"/>
              <a:gd name="T23" fmla="*/ 2147483647 h 2865"/>
              <a:gd name="T24" fmla="*/ 2147483647 w 1198"/>
              <a:gd name="T25" fmla="*/ 2147483647 h 2865"/>
              <a:gd name="T26" fmla="*/ 2147483647 w 1198"/>
              <a:gd name="T27" fmla="*/ 2147483647 h 2865"/>
              <a:gd name="T28" fmla="*/ 2051407188 w 1198"/>
              <a:gd name="T29" fmla="*/ 2147483647 h 2865"/>
              <a:gd name="T30" fmla="*/ 1645662825 w 1198"/>
              <a:gd name="T31" fmla="*/ 2147483647 h 2865"/>
              <a:gd name="T32" fmla="*/ 1489413138 w 1198"/>
              <a:gd name="T33" fmla="*/ 2147483647 h 2865"/>
              <a:gd name="T34" fmla="*/ 1277720013 w 1198"/>
              <a:gd name="T35" fmla="*/ 2147483647 h 2865"/>
              <a:gd name="T36" fmla="*/ 1179433125 w 1198"/>
              <a:gd name="T37" fmla="*/ 2147483647 h 2865"/>
              <a:gd name="T38" fmla="*/ 1083667188 w 1198"/>
              <a:gd name="T39" fmla="*/ 2147483647 h 2865"/>
              <a:gd name="T40" fmla="*/ 773688763 w 1198"/>
              <a:gd name="T41" fmla="*/ 2147483647 h 2865"/>
              <a:gd name="T42" fmla="*/ 521673138 w 1198"/>
              <a:gd name="T43" fmla="*/ 2147483647 h 2865"/>
              <a:gd name="T44" fmla="*/ 347781563 w 1198"/>
              <a:gd name="T45" fmla="*/ 2147483647 h 2865"/>
              <a:gd name="T46" fmla="*/ 405745950 w 1198"/>
              <a:gd name="T47" fmla="*/ 2147483647 h 2865"/>
              <a:gd name="T48" fmla="*/ 869454700 w 1198"/>
              <a:gd name="T49" fmla="*/ 2147483647 h 2865"/>
              <a:gd name="T50" fmla="*/ 1179433125 w 1198"/>
              <a:gd name="T51" fmla="*/ 2147483647 h 2865"/>
              <a:gd name="T52" fmla="*/ 1489413138 w 1198"/>
              <a:gd name="T53" fmla="*/ 2147483647 h 2865"/>
              <a:gd name="T54" fmla="*/ 2051407188 w 1198"/>
              <a:gd name="T55" fmla="*/ 2147483647 h 2865"/>
              <a:gd name="T56" fmla="*/ 2147483647 w 1198"/>
              <a:gd name="T57" fmla="*/ 2147483647 h 2865"/>
              <a:gd name="T58" fmla="*/ 2147483647 w 1198"/>
              <a:gd name="T59" fmla="*/ 2147483647 h 2865"/>
              <a:gd name="T60" fmla="*/ 2147483647 w 1198"/>
              <a:gd name="T61" fmla="*/ 2147483647 h 2865"/>
              <a:gd name="T62" fmla="*/ 2147483647 w 1198"/>
              <a:gd name="T63" fmla="*/ 2147483647 h 2865"/>
              <a:gd name="T64" fmla="*/ 2147483647 w 1198"/>
              <a:gd name="T65" fmla="*/ 2147483647 h 2865"/>
              <a:gd name="T66" fmla="*/ 2147483647 w 1198"/>
              <a:gd name="T67" fmla="*/ 2147483647 h 2865"/>
              <a:gd name="T68" fmla="*/ 2147483647 w 1198"/>
              <a:gd name="T69" fmla="*/ 2147483647 h 2865"/>
              <a:gd name="T70" fmla="*/ 1819552813 w 1198"/>
              <a:gd name="T71" fmla="*/ 2147483647 h 2865"/>
              <a:gd name="T72" fmla="*/ 1121470325 w 1198"/>
              <a:gd name="T73" fmla="*/ 2147483647 h 2865"/>
              <a:gd name="T74" fmla="*/ 657761575 w 1198"/>
              <a:gd name="T75" fmla="*/ 2147483647 h 2865"/>
              <a:gd name="T76" fmla="*/ 347781563 w 1198"/>
              <a:gd name="T77" fmla="*/ 2147483647 h 2865"/>
              <a:gd name="T78" fmla="*/ 153730325 w 1198"/>
              <a:gd name="T79" fmla="*/ 2147483647 h 2865"/>
              <a:gd name="T80" fmla="*/ 37803138 w 1198"/>
              <a:gd name="T81" fmla="*/ 2147483647 h 2865"/>
              <a:gd name="T82" fmla="*/ 0 w 1198"/>
              <a:gd name="T83" fmla="*/ 2147483647 h 28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98" h="2865">
                <a:moveTo>
                  <a:pt x="322" y="0"/>
                </a:moveTo>
                <a:cubicBezTo>
                  <a:pt x="332" y="46"/>
                  <a:pt x="341" y="92"/>
                  <a:pt x="353" y="138"/>
                </a:cubicBezTo>
                <a:cubicBezTo>
                  <a:pt x="356" y="182"/>
                  <a:pt x="352" y="226"/>
                  <a:pt x="361" y="269"/>
                </a:cubicBezTo>
                <a:cubicBezTo>
                  <a:pt x="363" y="278"/>
                  <a:pt x="410" y="312"/>
                  <a:pt x="414" y="315"/>
                </a:cubicBezTo>
                <a:cubicBezTo>
                  <a:pt x="466" y="361"/>
                  <a:pt x="589" y="400"/>
                  <a:pt x="660" y="415"/>
                </a:cubicBezTo>
                <a:cubicBezTo>
                  <a:pt x="690" y="429"/>
                  <a:pt x="720" y="438"/>
                  <a:pt x="752" y="445"/>
                </a:cubicBezTo>
                <a:cubicBezTo>
                  <a:pt x="778" y="451"/>
                  <a:pt x="829" y="461"/>
                  <a:pt x="829" y="461"/>
                </a:cubicBezTo>
                <a:cubicBezTo>
                  <a:pt x="873" y="482"/>
                  <a:pt x="921" y="490"/>
                  <a:pt x="967" y="507"/>
                </a:cubicBezTo>
                <a:cubicBezTo>
                  <a:pt x="1006" y="522"/>
                  <a:pt x="1042" y="536"/>
                  <a:pt x="1083" y="545"/>
                </a:cubicBezTo>
                <a:cubicBezTo>
                  <a:pt x="1104" y="567"/>
                  <a:pt x="1125" y="578"/>
                  <a:pt x="1152" y="591"/>
                </a:cubicBezTo>
                <a:cubicBezTo>
                  <a:pt x="1198" y="640"/>
                  <a:pt x="1171" y="715"/>
                  <a:pt x="1167" y="776"/>
                </a:cubicBezTo>
                <a:cubicBezTo>
                  <a:pt x="1163" y="841"/>
                  <a:pt x="1153" y="987"/>
                  <a:pt x="1090" y="1037"/>
                </a:cubicBezTo>
                <a:cubicBezTo>
                  <a:pt x="1061" y="1060"/>
                  <a:pt x="1057" y="1053"/>
                  <a:pt x="1013" y="1067"/>
                </a:cubicBezTo>
                <a:cubicBezTo>
                  <a:pt x="984" y="1076"/>
                  <a:pt x="959" y="1094"/>
                  <a:pt x="929" y="1098"/>
                </a:cubicBezTo>
                <a:cubicBezTo>
                  <a:pt x="891" y="1104"/>
                  <a:pt x="852" y="1104"/>
                  <a:pt x="814" y="1106"/>
                </a:cubicBezTo>
                <a:cubicBezTo>
                  <a:pt x="760" y="1109"/>
                  <a:pt x="707" y="1111"/>
                  <a:pt x="653" y="1114"/>
                </a:cubicBezTo>
                <a:cubicBezTo>
                  <a:pt x="632" y="1119"/>
                  <a:pt x="612" y="1125"/>
                  <a:pt x="591" y="1129"/>
                </a:cubicBezTo>
                <a:cubicBezTo>
                  <a:pt x="563" y="1135"/>
                  <a:pt x="507" y="1144"/>
                  <a:pt x="507" y="1144"/>
                </a:cubicBezTo>
                <a:cubicBezTo>
                  <a:pt x="494" y="1149"/>
                  <a:pt x="481" y="1156"/>
                  <a:pt x="468" y="1160"/>
                </a:cubicBezTo>
                <a:cubicBezTo>
                  <a:pt x="456" y="1164"/>
                  <a:pt x="442" y="1163"/>
                  <a:pt x="430" y="1167"/>
                </a:cubicBezTo>
                <a:cubicBezTo>
                  <a:pt x="388" y="1181"/>
                  <a:pt x="347" y="1202"/>
                  <a:pt x="307" y="1221"/>
                </a:cubicBezTo>
                <a:cubicBezTo>
                  <a:pt x="275" y="1237"/>
                  <a:pt x="241" y="1240"/>
                  <a:pt x="207" y="1252"/>
                </a:cubicBezTo>
                <a:cubicBezTo>
                  <a:pt x="176" y="1299"/>
                  <a:pt x="156" y="1345"/>
                  <a:pt x="138" y="1398"/>
                </a:cubicBezTo>
                <a:cubicBezTo>
                  <a:pt x="142" y="1425"/>
                  <a:pt x="137" y="1461"/>
                  <a:pt x="161" y="1482"/>
                </a:cubicBezTo>
                <a:cubicBezTo>
                  <a:pt x="215" y="1530"/>
                  <a:pt x="283" y="1528"/>
                  <a:pt x="345" y="1559"/>
                </a:cubicBezTo>
                <a:cubicBezTo>
                  <a:pt x="385" y="1579"/>
                  <a:pt x="425" y="1591"/>
                  <a:pt x="468" y="1605"/>
                </a:cubicBezTo>
                <a:cubicBezTo>
                  <a:pt x="511" y="1619"/>
                  <a:pt x="546" y="1642"/>
                  <a:pt x="591" y="1651"/>
                </a:cubicBezTo>
                <a:cubicBezTo>
                  <a:pt x="663" y="1686"/>
                  <a:pt x="741" y="1705"/>
                  <a:pt x="814" y="1736"/>
                </a:cubicBezTo>
                <a:cubicBezTo>
                  <a:pt x="840" y="1747"/>
                  <a:pt x="870" y="1753"/>
                  <a:pt x="891" y="1774"/>
                </a:cubicBezTo>
                <a:cubicBezTo>
                  <a:pt x="933" y="1816"/>
                  <a:pt x="955" y="1873"/>
                  <a:pt x="990" y="1920"/>
                </a:cubicBezTo>
                <a:cubicBezTo>
                  <a:pt x="1019" y="2004"/>
                  <a:pt x="973" y="1877"/>
                  <a:pt x="1013" y="1966"/>
                </a:cubicBezTo>
                <a:cubicBezTo>
                  <a:pt x="1031" y="2005"/>
                  <a:pt x="1038" y="2047"/>
                  <a:pt x="1044" y="2089"/>
                </a:cubicBezTo>
                <a:cubicBezTo>
                  <a:pt x="1038" y="2180"/>
                  <a:pt x="1033" y="2289"/>
                  <a:pt x="975" y="2365"/>
                </a:cubicBezTo>
                <a:cubicBezTo>
                  <a:pt x="956" y="2437"/>
                  <a:pt x="983" y="2357"/>
                  <a:pt x="944" y="2419"/>
                </a:cubicBezTo>
                <a:cubicBezTo>
                  <a:pt x="909" y="2475"/>
                  <a:pt x="928" y="2488"/>
                  <a:pt x="868" y="2504"/>
                </a:cubicBezTo>
                <a:cubicBezTo>
                  <a:pt x="832" y="2538"/>
                  <a:pt x="766" y="2532"/>
                  <a:pt x="722" y="2534"/>
                </a:cubicBezTo>
                <a:cubicBezTo>
                  <a:pt x="630" y="2538"/>
                  <a:pt x="537" y="2539"/>
                  <a:pt x="445" y="2542"/>
                </a:cubicBezTo>
                <a:cubicBezTo>
                  <a:pt x="384" y="2544"/>
                  <a:pt x="322" y="2547"/>
                  <a:pt x="261" y="2550"/>
                </a:cubicBezTo>
                <a:cubicBezTo>
                  <a:pt x="245" y="2552"/>
                  <a:pt x="159" y="2559"/>
                  <a:pt x="138" y="2565"/>
                </a:cubicBezTo>
                <a:cubicBezTo>
                  <a:pt x="109" y="2573"/>
                  <a:pt x="90" y="2594"/>
                  <a:pt x="61" y="2603"/>
                </a:cubicBezTo>
                <a:cubicBezTo>
                  <a:pt x="36" y="2628"/>
                  <a:pt x="34" y="2651"/>
                  <a:pt x="15" y="2680"/>
                </a:cubicBezTo>
                <a:cubicBezTo>
                  <a:pt x="7" y="2861"/>
                  <a:pt x="46" y="2813"/>
                  <a:pt x="0" y="2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6"/>
          <p:cNvSpPr>
            <a:spLocks/>
          </p:cNvSpPr>
          <p:nvPr/>
        </p:nvSpPr>
        <p:spPr bwMode="auto">
          <a:xfrm>
            <a:off x="6645275" y="1209146"/>
            <a:ext cx="357188" cy="3688292"/>
          </a:xfrm>
          <a:custGeom>
            <a:avLst/>
            <a:gdLst>
              <a:gd name="T0" fmla="*/ 463709399 w 225"/>
              <a:gd name="T1" fmla="*/ 0 h 2788"/>
              <a:gd name="T2" fmla="*/ 347782049 w 225"/>
              <a:gd name="T3" fmla="*/ 2147483647 h 2788"/>
              <a:gd name="T4" fmla="*/ 269657890 w 225"/>
              <a:gd name="T5" fmla="*/ 2147483647 h 2788"/>
              <a:gd name="T6" fmla="*/ 211693421 w 225"/>
              <a:gd name="T7" fmla="*/ 2147483647 h 2788"/>
              <a:gd name="T8" fmla="*/ 115927350 w 225"/>
              <a:gd name="T9" fmla="*/ 2147483647 h 2788"/>
              <a:gd name="T10" fmla="*/ 57964469 w 225"/>
              <a:gd name="T11" fmla="*/ 2147483647 h 2788"/>
              <a:gd name="T12" fmla="*/ 0 w 225"/>
              <a:gd name="T13" fmla="*/ 2147483647 h 2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" h="2788">
                <a:moveTo>
                  <a:pt x="184" y="0"/>
                </a:moveTo>
                <a:cubicBezTo>
                  <a:pt x="225" y="547"/>
                  <a:pt x="181" y="1097"/>
                  <a:pt x="138" y="1643"/>
                </a:cubicBezTo>
                <a:cubicBezTo>
                  <a:pt x="128" y="1774"/>
                  <a:pt x="116" y="1904"/>
                  <a:pt x="107" y="2035"/>
                </a:cubicBezTo>
                <a:cubicBezTo>
                  <a:pt x="102" y="2104"/>
                  <a:pt x="107" y="2176"/>
                  <a:pt x="84" y="2242"/>
                </a:cubicBezTo>
                <a:cubicBezTo>
                  <a:pt x="75" y="2315"/>
                  <a:pt x="57" y="2385"/>
                  <a:pt x="46" y="2458"/>
                </a:cubicBezTo>
                <a:cubicBezTo>
                  <a:pt x="40" y="2539"/>
                  <a:pt x="37" y="2623"/>
                  <a:pt x="23" y="2703"/>
                </a:cubicBezTo>
                <a:cubicBezTo>
                  <a:pt x="18" y="2731"/>
                  <a:pt x="0" y="2760"/>
                  <a:pt x="0" y="2788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5C79D-C46D-3157-59C4-BEA29A6D5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49" y="2796081"/>
            <a:ext cx="3451609" cy="514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20E10-F4FE-0664-0F91-5D934D485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69" y="3393010"/>
            <a:ext cx="3526989" cy="302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1771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2A64-8F25-4623-AFB9-564FA829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Test…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E8AA-77AE-428E-A154-0C1197E76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... l</a:t>
            </a:r>
            <a:r>
              <a:rPr lang="en-US" dirty="0" err="1"/>
              <a:t>ooks</a:t>
            </a:r>
            <a:r>
              <a:rPr lang="en-US" dirty="0"/>
              <a:t> at </a:t>
            </a:r>
            <a:r>
              <a:rPr lang="en-US" i="1" dirty="0"/>
              <a:t>the code that is</a:t>
            </a:r>
          </a:p>
          <a:p>
            <a:r>
              <a:rPr lang="en-US" dirty="0"/>
              <a:t>Not the specification </a:t>
            </a:r>
            <a:r>
              <a:rPr lang="en-US" dirty="0">
                <a:sym typeface="Wingdings" panose="05000000000000000000" pitchFamily="2" charset="2"/>
              </a:rPr>
              <a:t>…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Thus</a:t>
            </a:r>
            <a:r>
              <a:rPr lang="en-DK" dirty="0">
                <a:sym typeface="Wingdings" panose="05000000000000000000" pitchFamily="2" charset="2"/>
              </a:rPr>
              <a:t>,</a:t>
            </a:r>
            <a:r>
              <a:rPr lang="en-US" dirty="0">
                <a:sym typeface="Wingdings" panose="05000000000000000000" pitchFamily="2" charset="2"/>
              </a:rPr>
              <a:t> the whole un-implemented part of handling married people is not treated at all, yet the test cases pass and the DC coverage is adequate…</a:t>
            </a:r>
          </a:p>
          <a:p>
            <a:r>
              <a:rPr lang="en-US" dirty="0"/>
              <a:t>Another example:</a:t>
            </a:r>
          </a:p>
          <a:p>
            <a:pPr lvl="1"/>
            <a:r>
              <a:rPr lang="en-US" dirty="0"/>
              <a:t>Is 100% statement coverage of ‘</a:t>
            </a:r>
            <a:r>
              <a:rPr lang="en-US" dirty="0" err="1"/>
              <a:t>getPlayerInTurn</a:t>
            </a:r>
            <a:r>
              <a:rPr lang="en-US" dirty="0"/>
              <a:t>()’ a good thing?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1858-6613-4EB1-8BAC-3A49EFAF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3696A-2845-4361-9DA0-07303F28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3F3E2-7C0D-4802-942F-B86D6DDA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722689"/>
            <a:ext cx="40290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5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other coverage metrics are not considered in SWEA.</a:t>
            </a:r>
            <a:endParaRPr lang="en-DK" noProof="0" dirty="0"/>
          </a:p>
          <a:p>
            <a:pPr lvl="1"/>
            <a:r>
              <a:rPr lang="en-US" dirty="0"/>
              <a:t>Like </a:t>
            </a:r>
            <a:r>
              <a:rPr lang="en-US" i="1" dirty="0"/>
              <a:t>condition coverage</a:t>
            </a:r>
          </a:p>
          <a:p>
            <a:pPr lvl="2"/>
            <a:r>
              <a:rPr lang="en-US" i="1" dirty="0"/>
              <a:t>If (a &amp;&amp; b || c)</a:t>
            </a:r>
          </a:p>
          <a:p>
            <a:pPr lvl="3"/>
            <a:r>
              <a:rPr lang="en-US" i="1" dirty="0"/>
              <a:t>All expressions must each evaluate to both true and false</a:t>
            </a:r>
            <a:endParaRPr lang="en-US" dirty="0"/>
          </a:p>
          <a:p>
            <a:pPr lvl="1"/>
            <a:r>
              <a:rPr lang="en-DK" dirty="0"/>
              <a:t>Like </a:t>
            </a:r>
            <a:r>
              <a:rPr lang="en-DK" i="1" dirty="0"/>
              <a:t>multiple-condition coverage</a:t>
            </a:r>
          </a:p>
          <a:p>
            <a:pPr lvl="2"/>
            <a:r>
              <a:rPr lang="en-GB" i="1" noProof="0" dirty="0"/>
              <a:t>I</a:t>
            </a:r>
            <a:r>
              <a:rPr lang="en-DK" i="1" noProof="0" dirty="0"/>
              <a:t>f (a &amp;&amp; b &amp;&amp; c &amp;&amp; !d)</a:t>
            </a:r>
          </a:p>
          <a:p>
            <a:pPr lvl="3"/>
            <a:r>
              <a:rPr lang="en-DK" dirty="0"/>
              <a:t>All </a:t>
            </a:r>
            <a:r>
              <a:rPr lang="en-DK" i="1" dirty="0"/>
              <a:t>combinations</a:t>
            </a:r>
            <a:r>
              <a:rPr lang="en-DK" dirty="0"/>
              <a:t> of true/false of a, b, c, and d must be covered</a:t>
            </a:r>
            <a:endParaRPr lang="en-US" noProof="0" dirty="0"/>
          </a:p>
          <a:p>
            <a:r>
              <a:rPr lang="da-DK" noProof="0" dirty="0"/>
              <a:t>A</a:t>
            </a:r>
            <a:r>
              <a:rPr lang="en-US" noProof="0" dirty="0" err="1"/>
              <a:t>nd</a:t>
            </a:r>
            <a:r>
              <a:rPr lang="en-US" noProof="0" dirty="0"/>
              <a:t> most Code Coverage tools out there cannot even compute them…</a:t>
            </a:r>
          </a:p>
          <a:p>
            <a:r>
              <a:rPr lang="da-DK" dirty="0"/>
              <a:t>From a practical point of view</a:t>
            </a:r>
          </a:p>
          <a:p>
            <a:pPr lvl="1"/>
            <a:r>
              <a:rPr lang="da-DK" noProof="0" dirty="0"/>
              <a:t>Complex to compute and make test cases for</a:t>
            </a:r>
          </a:p>
          <a:p>
            <a:pPr lvl="1"/>
            <a:r>
              <a:rPr lang="da-DK" dirty="0"/>
              <a:t>I doubt the </a:t>
            </a:r>
            <a:r>
              <a:rPr lang="da-DK" i="1" dirty="0"/>
              <a:t>return on investment</a:t>
            </a:r>
            <a:r>
              <a:rPr lang="da-DK" dirty="0"/>
              <a:t>, but – a personal gut feeling...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9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8A8F-8175-4518-9662-3364C2F3E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104B2-E9FB-48A3-9CDA-0582B41F7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6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D262-601C-4417-9C59-CCDB604D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Coverage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BEB06-F427-4D7A-98E0-14194C479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 Coverage		</a:t>
            </a:r>
          </a:p>
          <a:p>
            <a:pPr lvl="1"/>
            <a:r>
              <a:rPr lang="en-US" dirty="0"/>
              <a:t>Tests execute every </a:t>
            </a:r>
            <a:r>
              <a:rPr lang="en-US" b="1" dirty="0"/>
              <a:t>statement</a:t>
            </a:r>
            <a:r>
              <a:rPr lang="en-US" dirty="0"/>
              <a:t> at least once</a:t>
            </a:r>
          </a:p>
          <a:p>
            <a:r>
              <a:rPr lang="en-US" dirty="0"/>
              <a:t>Decision Coverage</a:t>
            </a:r>
          </a:p>
          <a:p>
            <a:pPr lvl="1"/>
            <a:r>
              <a:rPr lang="en-US" dirty="0"/>
              <a:t>Tests execute every </a:t>
            </a:r>
            <a:r>
              <a:rPr lang="en-US" b="1" dirty="0"/>
              <a:t>decision</a:t>
            </a:r>
            <a:r>
              <a:rPr lang="en-US" dirty="0"/>
              <a:t> to </a:t>
            </a:r>
            <a:r>
              <a:rPr lang="en-US" i="1" dirty="0"/>
              <a:t>true</a:t>
            </a:r>
            <a:r>
              <a:rPr lang="en-US" dirty="0"/>
              <a:t> AND </a:t>
            </a:r>
            <a:r>
              <a:rPr lang="en-US" i="1" dirty="0"/>
              <a:t>false</a:t>
            </a:r>
            <a:r>
              <a:rPr lang="en-US" dirty="0"/>
              <a:t> at least once</a:t>
            </a:r>
          </a:p>
          <a:p>
            <a:endParaRPr lang="en-US" dirty="0"/>
          </a:p>
          <a:p>
            <a:r>
              <a:rPr lang="en-US" dirty="0"/>
              <a:t>Code Coverage Tool</a:t>
            </a:r>
          </a:p>
          <a:p>
            <a:pPr lvl="1"/>
            <a:r>
              <a:rPr lang="en-US" dirty="0"/>
              <a:t>Is nice to review in order to inspect potential code blocks that you have forgotten to write test code for…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25FD-CDFC-4DAD-9A45-7DD2B3B6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ED115-B4E1-455C-A7DB-814F7991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31D23-968E-43D1-A891-D9368047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Adequacy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A necessary result of this focus is on </a:t>
            </a:r>
            <a:r>
              <a:rPr lang="en-US" altLang="en-US" i="1" noProof="0" dirty="0"/>
              <a:t>adequacy</a:t>
            </a:r>
            <a:r>
              <a:rPr lang="en-US" altLang="en-US" noProof="0" dirty="0"/>
              <a:t> (Da: </a:t>
            </a:r>
            <a:r>
              <a:rPr lang="en-US" altLang="en-US" noProof="0" dirty="0" err="1"/>
              <a:t>Tilstrækkelighed</a:t>
            </a:r>
            <a:r>
              <a:rPr lang="en-US" altLang="en-US" noProof="0" dirty="0"/>
              <a:t>(?), </a:t>
            </a:r>
            <a:r>
              <a:rPr lang="en-US" altLang="en-US" noProof="0" dirty="0" err="1"/>
              <a:t>dækning</a:t>
            </a:r>
            <a:r>
              <a:rPr lang="en-US" altLang="en-US" noProof="0" dirty="0"/>
              <a:t>)</a:t>
            </a:r>
          </a:p>
          <a:p>
            <a:pPr eaLnBrk="1" hangingPunct="1"/>
            <a:r>
              <a:rPr lang="en-US" altLang="en-US" noProof="0" dirty="0"/>
              <a:t>Example: </a:t>
            </a:r>
          </a:p>
          <a:p>
            <a:pPr lvl="1" eaLnBrk="1" hangingPunct="1"/>
            <a:r>
              <a:rPr lang="en-US" altLang="en-US" noProof="0" dirty="0"/>
              <a:t>A test set T ensures that 100% of all statements in the production code P are executed.</a:t>
            </a:r>
          </a:p>
          <a:p>
            <a:pPr lvl="1" eaLnBrk="1" hangingPunct="1"/>
            <a:r>
              <a:rPr lang="en-US" altLang="en-US" noProof="0" dirty="0"/>
              <a:t>T is </a:t>
            </a:r>
            <a:r>
              <a:rPr lang="en-US" altLang="en-US" b="1" noProof="0" dirty="0"/>
              <a:t>statement adequate </a:t>
            </a:r>
            <a:r>
              <a:rPr lang="en-US" altLang="en-US" noProof="0" dirty="0"/>
              <a:t>for P.</a:t>
            </a:r>
          </a:p>
          <a:p>
            <a:pPr lvl="2" eaLnBrk="1" hangingPunct="1"/>
            <a:r>
              <a:rPr lang="en-US" altLang="en-US" noProof="0" dirty="0"/>
              <a:t>More often used term: </a:t>
            </a:r>
            <a:br>
              <a:rPr lang="en-US" altLang="en-US" noProof="0" dirty="0"/>
            </a:br>
            <a:r>
              <a:rPr lang="en-US" altLang="en-US" noProof="0" dirty="0"/>
              <a:t>“T ensures </a:t>
            </a:r>
            <a:r>
              <a:rPr lang="en-US" altLang="en-US" b="1" noProof="0" dirty="0"/>
              <a:t>statement coverage</a:t>
            </a:r>
            <a:r>
              <a:rPr lang="en-US" altLang="en-US" noProof="0" dirty="0"/>
              <a:t> for P”</a:t>
            </a:r>
          </a:p>
          <a:p>
            <a:pPr lvl="1" eaLnBrk="1" hangingPunct="1"/>
            <a:r>
              <a:rPr lang="en-US" altLang="en-US" noProof="0" dirty="0"/>
              <a:t>If less than 100% are executed then T is not statement adequate for P.</a:t>
            </a:r>
            <a:endParaRPr lang="en-DK" altLang="en-US" noProof="0" dirty="0"/>
          </a:p>
          <a:p>
            <a:pPr lvl="1" eaLnBrk="1" hangingPunct="1"/>
            <a:r>
              <a:rPr lang="en-DK" altLang="en-US" i="1" dirty="0"/>
              <a:t>Note: IntelliJ calls it ‘line coverage’ which is actually confusing</a:t>
            </a:r>
          </a:p>
          <a:p>
            <a:pPr lvl="2" eaLnBrk="1" hangingPunct="1"/>
            <a:r>
              <a:rPr lang="en-DK" altLang="en-US" i="1" noProof="0" dirty="0"/>
              <a:t>“int x = 8; int y = 9”	</a:t>
            </a:r>
            <a:r>
              <a:rPr lang="en-DK" altLang="en-US" noProof="0" dirty="0"/>
              <a:t>is </a:t>
            </a:r>
            <a:r>
              <a:rPr lang="en-DK" altLang="en-US" dirty="0"/>
              <a:t>one line and two statements...</a:t>
            </a:r>
            <a:endParaRPr lang="en-US" altLang="en-US" i="1" noProof="0" dirty="0"/>
          </a:p>
        </p:txBody>
      </p:sp>
      <p:sp>
        <p:nvSpPr>
          <p:cNvPr id="2" name="Rounded Rectangle 1"/>
          <p:cNvSpPr/>
          <p:nvPr/>
        </p:nvSpPr>
        <p:spPr>
          <a:xfrm>
            <a:off x="5715000" y="3162300"/>
            <a:ext cx="2819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dirty="0" err="1"/>
              <a:t>kode-linjerne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100% </a:t>
            </a:r>
            <a:r>
              <a:rPr lang="en-US" dirty="0" err="1"/>
              <a:t>dækket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test”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103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(With some fear,) I ran IntelliJ’s code coverage tool on my own </a:t>
            </a:r>
            <a:r>
              <a:rPr lang="en-US" dirty="0" err="1"/>
              <a:t>HotStone</a:t>
            </a:r>
            <a:r>
              <a:rPr lang="en-US" dirty="0"/>
              <a:t> solution code…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326AD6-ACB2-2E6C-7EBD-3010D5AF3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00209"/>
            <a:ext cx="6373114" cy="11145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59217" y="2771671"/>
            <a:ext cx="2895600" cy="288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24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C9D9-015A-B50E-30D4-28C20EA3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5ECD-E72B-7A61-A56A-47B6E016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3173-CA55-20F5-BD57-DA57104E8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Result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70F38-FD76-9472-B007-1E8E4628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04C5-F4A2-AAA5-CAF5-056CE8B8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5449A-C2F0-7493-60E3-AD3B5BD4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0209A73-D0EB-5D31-7BF7-8E00866ECF8E}"/>
              </a:ext>
            </a:extLst>
          </p:cNvPr>
          <p:cNvSpPr/>
          <p:nvPr/>
        </p:nvSpPr>
        <p:spPr>
          <a:xfrm>
            <a:off x="3200400" y="629254"/>
            <a:ext cx="2819400" cy="126538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Conclusion: My </a:t>
            </a:r>
            <a:r>
              <a:rPr lang="en-DK" dirty="0" err="1"/>
              <a:t>StandardGame</a:t>
            </a:r>
            <a:r>
              <a:rPr lang="en-DK" dirty="0"/>
              <a:t> </a:t>
            </a:r>
            <a:r>
              <a:rPr lang="en-US" dirty="0"/>
              <a:t>is 100% </a:t>
            </a:r>
            <a:r>
              <a:rPr lang="en-DK" dirty="0"/>
              <a:t>statement </a:t>
            </a:r>
            <a:r>
              <a:rPr lang="en-US" dirty="0"/>
              <a:t>adequately covered by test.</a:t>
            </a:r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30B95B-4180-5BED-A8AE-2AE63258A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552" y="2563640"/>
            <a:ext cx="6977031" cy="303706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A898C3-AB53-DB3A-7A6E-2D496E32EAFD}"/>
              </a:ext>
            </a:extLst>
          </p:cNvPr>
          <p:cNvSpPr/>
          <p:nvPr/>
        </p:nvSpPr>
        <p:spPr>
          <a:xfrm>
            <a:off x="1557369" y="4269742"/>
            <a:ext cx="6672231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C2ECC0-FD83-DE9D-64EB-7605F9F42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551" y="2236589"/>
            <a:ext cx="6977031" cy="3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this low number for my Hero???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Am I to be worried?</a:t>
            </a:r>
          </a:p>
          <a:p>
            <a:pPr lvl="1"/>
            <a:r>
              <a:rPr lang="en-US" dirty="0"/>
              <a:t>No…</a:t>
            </a:r>
          </a:p>
          <a:p>
            <a:pPr lvl="2"/>
            <a:r>
              <a:rPr lang="en-DK" dirty="0" err="1"/>
              <a:t>getID</a:t>
            </a:r>
            <a:r>
              <a:rPr lang="en-DK" dirty="0"/>
              <a:t>() is </a:t>
            </a:r>
            <a:r>
              <a:rPr lang="en-DK" i="1" dirty="0"/>
              <a:t>obvious</a:t>
            </a:r>
            <a:br>
              <a:rPr lang="en-DK" i="1" dirty="0"/>
            </a:br>
            <a:r>
              <a:rPr lang="en-DK" i="1" dirty="0"/>
              <a:t>implementation...</a:t>
            </a:r>
          </a:p>
          <a:p>
            <a:pPr lvl="2"/>
            <a:r>
              <a:rPr lang="en-DK" i="1" dirty="0" err="1"/>
              <a:t>toString</a:t>
            </a:r>
            <a:r>
              <a:rPr lang="en-DK" i="1" dirty="0"/>
              <a:t>() is auto-generated</a:t>
            </a:r>
            <a:br>
              <a:rPr lang="en-DK" i="1" dirty="0"/>
            </a:br>
            <a:r>
              <a:rPr lang="en-DK" i="1" dirty="0"/>
              <a:t>by IntelliJ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CA488-EA95-2ECF-8402-AE1D0C07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30" y="1477206"/>
            <a:ext cx="7140649" cy="1761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47800" y="2673617"/>
            <a:ext cx="71628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625DA6-445D-ED47-4544-601F72D6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3250226"/>
            <a:ext cx="3733800" cy="2008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74A030-2C93-A420-BDDC-3820EE6BD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335" y="1474589"/>
            <a:ext cx="6977031" cy="3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790700"/>
            <a:ext cx="8534400" cy="1143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my toolbox I perceive Code Coverage tools to help me</a:t>
            </a:r>
          </a:p>
          <a:p>
            <a:endParaRPr lang="en-US" dirty="0"/>
          </a:p>
          <a:p>
            <a:pPr lvl="1"/>
            <a:r>
              <a:rPr lang="en-US" dirty="0"/>
              <a:t>Spot </a:t>
            </a:r>
            <a:r>
              <a:rPr lang="en-US" i="1" dirty="0"/>
              <a:t>weaknesses</a:t>
            </a:r>
            <a:r>
              <a:rPr lang="en-US" dirty="0"/>
              <a:t> in my testing</a:t>
            </a:r>
          </a:p>
          <a:p>
            <a:pPr lvl="2"/>
            <a:r>
              <a:rPr lang="en-US" dirty="0"/>
              <a:t>Huh??? Why do I not get 100% statement coverage of my Hero???</a:t>
            </a:r>
          </a:p>
          <a:p>
            <a:pPr lvl="2"/>
            <a:r>
              <a:rPr lang="en-US" dirty="0"/>
              <a:t>I will have to investigate that!</a:t>
            </a:r>
          </a:p>
          <a:p>
            <a:pPr lvl="2"/>
            <a:endParaRPr lang="en-US" dirty="0"/>
          </a:p>
          <a:p>
            <a:r>
              <a:rPr lang="en-US" i="1" dirty="0"/>
              <a:t>But getting 100% often introduce extra work with no value</a:t>
            </a:r>
          </a:p>
          <a:p>
            <a:pPr lvl="1"/>
            <a:r>
              <a:rPr lang="en-DK" dirty="0"/>
              <a:t>Spring 2025 I actually invested time to increase my coverage</a:t>
            </a:r>
            <a:endParaRPr lang="en-US" dirty="0"/>
          </a:p>
          <a:p>
            <a:pPr lvl="2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2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D201-53B8-E78F-3B57-0DBBC7CD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A Coverage Induced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17DD1-9A7B-E825-43DA-526E22AF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So I actually looked for missing line coverage, and then introduced test cases to cover them</a:t>
            </a:r>
          </a:p>
          <a:p>
            <a:pPr lvl="1"/>
            <a:r>
              <a:rPr lang="en-DK" dirty="0"/>
              <a:t>Ala</a:t>
            </a:r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r>
              <a:rPr lang="en-DK" dirty="0"/>
              <a:t>But...</a:t>
            </a:r>
          </a:p>
          <a:p>
            <a:pPr lvl="1"/>
            <a:r>
              <a:rPr lang="en-DK" dirty="0"/>
              <a:t>It is not TDD – </a:t>
            </a:r>
            <a:r>
              <a:rPr lang="en-DK" dirty="0" err="1"/>
              <a:t>toString</a:t>
            </a:r>
            <a:r>
              <a:rPr lang="en-DK" dirty="0"/>
              <a:t>() was generated by </a:t>
            </a:r>
            <a:r>
              <a:rPr lang="en-DK" dirty="0" err="1"/>
              <a:t>Intellij</a:t>
            </a:r>
            <a:endParaRPr lang="en-DK" dirty="0"/>
          </a:p>
          <a:p>
            <a:pPr lvl="1"/>
            <a:r>
              <a:rPr lang="en-DK" dirty="0"/>
              <a:t>Thus – bit waste of time...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A7E0C-2E29-15AC-B8A6-B41B170E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FF718-8624-D069-AE59-AA738547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886CC-9B54-88C2-28AF-11772396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E4E25-458A-79B9-2167-CBC18017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43100"/>
            <a:ext cx="6296904" cy="2124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117BB2-BA6B-AE7D-D095-7D50BDB4A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504" y="3864449"/>
            <a:ext cx="1143000" cy="15722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D87F2C-86BA-BC51-1F7E-E82268A0DF1C}"/>
              </a:ext>
            </a:extLst>
          </p:cNvPr>
          <p:cNvSpPr/>
          <p:nvPr/>
        </p:nvSpPr>
        <p:spPr>
          <a:xfrm>
            <a:off x="3581400" y="2987229"/>
            <a:ext cx="14478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865840-A8B8-303B-F4D0-505B54FAE15F}"/>
              </a:ext>
            </a:extLst>
          </p:cNvPr>
          <p:cNvSpPr/>
          <p:nvPr/>
        </p:nvSpPr>
        <p:spPr>
          <a:xfrm>
            <a:off x="6906504" y="4686300"/>
            <a:ext cx="484896" cy="152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33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1627</Words>
  <Application>Microsoft Office PowerPoint</Application>
  <PresentationFormat>On-screen Show (16:10)</PresentationFormat>
  <Paragraphs>320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Lucida Console</vt:lpstr>
      <vt:lpstr>Wingdings</vt:lpstr>
      <vt:lpstr>Office Theme</vt:lpstr>
      <vt:lpstr>Software Engineering and Architecture</vt:lpstr>
      <vt:lpstr>BlackBox and WhiteBox</vt:lpstr>
      <vt:lpstr>Program structures</vt:lpstr>
      <vt:lpstr>Adequacy</vt:lpstr>
      <vt:lpstr>Example</vt:lpstr>
      <vt:lpstr>Example</vt:lpstr>
      <vt:lpstr>But?</vt:lpstr>
      <vt:lpstr>Key Points</vt:lpstr>
      <vt:lpstr>A Coverage Induced Test</vt:lpstr>
      <vt:lpstr>But good to find weak spots</vt:lpstr>
      <vt:lpstr>Example</vt:lpstr>
      <vt:lpstr>Adequacy Criteria</vt:lpstr>
      <vt:lpstr>Criteria</vt:lpstr>
      <vt:lpstr>Aspects of WB</vt:lpstr>
      <vt:lpstr> WB Coverage types</vt:lpstr>
      <vt:lpstr>Flow graph/Flow chart</vt:lpstr>
      <vt:lpstr>Example</vt:lpstr>
      <vt:lpstr>Source of Complex Algorithms</vt:lpstr>
      <vt:lpstr>Design</vt:lpstr>
      <vt:lpstr>Code and Flow Graph</vt:lpstr>
      <vt:lpstr>Paths in Flow Graph</vt:lpstr>
      <vt:lpstr>Statement coverage</vt:lpstr>
      <vt:lpstr>Statement coverage</vt:lpstr>
      <vt:lpstr>But SC is a Weak Coverage</vt:lpstr>
      <vt:lpstr>Decision coverage</vt:lpstr>
      <vt:lpstr>Decision coverage</vt:lpstr>
      <vt:lpstr>Tooling</vt:lpstr>
      <vt:lpstr>JaCoCo</vt:lpstr>
      <vt:lpstr>Our Tax Code</vt:lpstr>
      <vt:lpstr>Flagging Missed Branches:</vt:lpstr>
      <vt:lpstr>IntelliJ</vt:lpstr>
      <vt:lpstr>Back to Coverage</vt:lpstr>
      <vt:lpstr>Decision coverage</vt:lpstr>
      <vt:lpstr>WhiteBox Test…</vt:lpstr>
      <vt:lpstr>And…</vt:lpstr>
      <vt:lpstr>Summary</vt:lpstr>
      <vt:lpstr>Code Coverage 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119</cp:revision>
  <dcterms:created xsi:type="dcterms:W3CDTF">2006-08-16T00:00:00Z</dcterms:created>
  <dcterms:modified xsi:type="dcterms:W3CDTF">2025-10-22T11:47:45Z</dcterms:modified>
</cp:coreProperties>
</file>